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45"/>
  </p:notesMasterIdLst>
  <p:handoutMasterIdLst>
    <p:handoutMasterId r:id="rId46"/>
  </p:handoutMasterIdLst>
  <p:sldIdLst>
    <p:sldId id="271" r:id="rId2"/>
    <p:sldId id="290" r:id="rId3"/>
    <p:sldId id="291" r:id="rId4"/>
    <p:sldId id="292" r:id="rId5"/>
    <p:sldId id="293" r:id="rId6"/>
    <p:sldId id="294" r:id="rId7"/>
    <p:sldId id="295" r:id="rId8"/>
    <p:sldId id="296" r:id="rId9"/>
    <p:sldId id="297" r:id="rId10"/>
    <p:sldId id="298" r:id="rId11"/>
    <p:sldId id="299" r:id="rId12"/>
    <p:sldId id="301" r:id="rId13"/>
    <p:sldId id="302" r:id="rId14"/>
    <p:sldId id="303" r:id="rId15"/>
    <p:sldId id="304" r:id="rId16"/>
    <p:sldId id="305" r:id="rId17"/>
    <p:sldId id="306" r:id="rId18"/>
    <p:sldId id="333" r:id="rId19"/>
    <p:sldId id="307" r:id="rId20"/>
    <p:sldId id="330" r:id="rId21"/>
    <p:sldId id="331" r:id="rId22"/>
    <p:sldId id="310" r:id="rId23"/>
    <p:sldId id="312" r:id="rId24"/>
    <p:sldId id="313" r:id="rId25"/>
    <p:sldId id="311" r:id="rId26"/>
    <p:sldId id="319" r:id="rId27"/>
    <p:sldId id="317" r:id="rId28"/>
    <p:sldId id="318" r:id="rId29"/>
    <p:sldId id="321" r:id="rId30"/>
    <p:sldId id="322" r:id="rId31"/>
    <p:sldId id="332" r:id="rId32"/>
    <p:sldId id="323" r:id="rId33"/>
    <p:sldId id="320" r:id="rId34"/>
    <p:sldId id="324" r:id="rId35"/>
    <p:sldId id="325" r:id="rId36"/>
    <p:sldId id="314" r:id="rId37"/>
    <p:sldId id="327" r:id="rId38"/>
    <p:sldId id="326" r:id="rId39"/>
    <p:sldId id="329" r:id="rId40"/>
    <p:sldId id="334" r:id="rId41"/>
    <p:sldId id="315" r:id="rId42"/>
    <p:sldId id="316" r:id="rId43"/>
    <p:sldId id="269"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92" autoAdjust="0"/>
    <p:restoredTop sz="29727" autoAdjust="0"/>
  </p:normalViewPr>
  <p:slideViewPr>
    <p:cSldViewPr>
      <p:cViewPr varScale="1">
        <p:scale>
          <a:sx n="35" d="100"/>
          <a:sy n="35" d="100"/>
        </p:scale>
        <p:origin x="2982" y="42"/>
      </p:cViewPr>
      <p:guideLst>
        <p:guide orient="horz" pos="2160"/>
        <p:guide pos="2880"/>
      </p:guideLst>
    </p:cSldViewPr>
  </p:slideViewPr>
  <p:outlineViewPr>
    <p:cViewPr>
      <p:scale>
        <a:sx n="33" d="100"/>
        <a:sy n="33" d="100"/>
      </p:scale>
      <p:origin x="0" y="-8244"/>
    </p:cViewPr>
  </p:outlineViewPr>
  <p:notesTextViewPr>
    <p:cViewPr>
      <p:scale>
        <a:sx n="100" d="100"/>
        <a:sy n="100" d="100"/>
      </p:scale>
      <p:origin x="0" y="0"/>
    </p:cViewPr>
  </p:notesTextViewPr>
  <p:notesViewPr>
    <p:cSldViewPr>
      <p:cViewPr varScale="1">
        <p:scale>
          <a:sx n="89" d="100"/>
          <a:sy n="89" d="100"/>
        </p:scale>
        <p:origin x="3078"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0377CFA-BADA-4004-B5C4-984ABFE76047}" type="datetimeFigureOut">
              <a:rPr lang="en-US" smtClean="0"/>
              <a:t>7/18/2022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EA4BBD-47DF-48C0-9016-4BFE27FBD980}" type="slidenum">
              <a:rPr lang="en-US" smtClean="0"/>
              <a:t>‹#›</a:t>
            </a:fld>
            <a:endParaRPr lang="en-US"/>
          </a:p>
        </p:txBody>
      </p:sp>
    </p:spTree>
    <p:extLst>
      <p:ext uri="{BB962C8B-B14F-4D97-AF65-F5344CB8AC3E}">
        <p14:creationId xmlns:p14="http://schemas.microsoft.com/office/powerpoint/2010/main" val="739705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F71D4B-562C-47B2-85CA-EFD8FF6D0792}" type="datetimeFigureOut">
              <a:rPr lang="en-US" smtClean="0"/>
              <a:pPr/>
              <a:t>7/18/2022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8364CA-9DC4-433A-A49C-C8CF675B9CE7}" type="slidenum">
              <a:rPr lang="en-US" smtClean="0"/>
              <a:pPr/>
              <a:t>‹#›</a:t>
            </a:fld>
            <a:endParaRPr lang="en-US"/>
          </a:p>
        </p:txBody>
      </p:sp>
    </p:spTree>
    <p:extLst>
      <p:ext uri="{BB962C8B-B14F-4D97-AF65-F5344CB8AC3E}">
        <p14:creationId xmlns:p14="http://schemas.microsoft.com/office/powerpoint/2010/main" val="1106474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D154E02-3A32-4511-B438-5CFD5CCEA393}" type="slidenum">
              <a:rPr lang="en-US"/>
              <a:pPr/>
              <a:t>1</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r>
              <a:rPr lang="en-US" dirty="0" smtClean="0"/>
              <a:t>30</a:t>
            </a:r>
            <a:r>
              <a:rPr lang="en-US" baseline="0" dirty="0" smtClean="0"/>
              <a:t> + years</a:t>
            </a:r>
          </a:p>
          <a:p>
            <a:r>
              <a:rPr lang="en-US" baseline="0" dirty="0" err="1" smtClean="0"/>
              <a:t>Oninit</a:t>
            </a:r>
            <a:r>
              <a:rPr lang="en-US" baseline="0" dirty="0" smtClean="0"/>
              <a:t> 1999 </a:t>
            </a:r>
            <a:r>
              <a:rPr lang="en-US" baseline="0" dirty="0" err="1" smtClean="0"/>
              <a:t>Oninit</a:t>
            </a:r>
            <a:r>
              <a:rPr lang="en-US" baseline="0" dirty="0" smtClean="0"/>
              <a:t> US -16 </a:t>
            </a:r>
          </a:p>
          <a:p>
            <a:r>
              <a:rPr lang="en-US" baseline="0" dirty="0" smtClean="0"/>
              <a:t>ER and TS</a:t>
            </a:r>
          </a:p>
          <a:p>
            <a:pPr eaLnBrk="1" hangingPunct="1"/>
            <a:endParaRPr lang="en-GB" dirty="0" smtClean="0"/>
          </a:p>
        </p:txBody>
      </p:sp>
    </p:spTree>
    <p:extLst>
      <p:ext uri="{BB962C8B-B14F-4D97-AF65-F5344CB8AC3E}">
        <p14:creationId xmlns:p14="http://schemas.microsoft.com/office/powerpoint/2010/main" val="3395900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Mixture</a:t>
            </a:r>
            <a:r>
              <a:rPr lang="en-US" baseline="0" dirty="0" smtClean="0"/>
              <a:t> of pseudo code, real code, very little error handling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a:t>
            </a:fld>
            <a:endParaRPr lang="en-US"/>
          </a:p>
        </p:txBody>
      </p:sp>
    </p:spTree>
    <p:extLst>
      <p:ext uri="{BB962C8B-B14F-4D97-AF65-F5344CB8AC3E}">
        <p14:creationId xmlns:p14="http://schemas.microsoft.com/office/powerpoint/2010/main" val="2155066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CC02BEAB-3746-4387-8075-0CDE23C084DC}" type="slidenum">
              <a:rPr lang="en-US" altLang="en-US" sz="1200">
                <a:solidFill>
                  <a:schemeClr val="tx1"/>
                </a:solidFill>
              </a:rPr>
              <a:pPr eaLnBrk="1" hangingPunct="1"/>
              <a:t>3</a:t>
            </a:fld>
            <a:endParaRPr lang="en-US" altLang="en-US" sz="1200">
              <a:solidFill>
                <a:schemeClr val="tx1"/>
              </a:solidFill>
            </a:endParaRPr>
          </a:p>
        </p:txBody>
      </p:sp>
      <p:sp>
        <p:nvSpPr>
          <p:cNvPr id="78851" name="Rectangle 2"/>
          <p:cNvSpPr>
            <a:spLocks noGrp="1" noRot="1" noChangeAspect="1" noChangeArrowheads="1" noTextEdit="1"/>
          </p:cNvSpPr>
          <p:nvPr>
            <p:ph type="sldImg"/>
          </p:nvPr>
        </p:nvSpPr>
        <p:spPr>
          <a:xfrm>
            <a:off x="1174750" y="695325"/>
            <a:ext cx="4635500" cy="3476625"/>
          </a:xfrm>
          <a:ln/>
        </p:spPr>
      </p:sp>
      <p:sp>
        <p:nvSpPr>
          <p:cNvPr id="78852"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Bu</a:t>
            </a:r>
            <a:r>
              <a:rPr lang="en-US" altLang="en-US" baseline="0" dirty="0" smtClean="0">
                <a:latin typeface="Arial" panose="020B0604020202020204" pitchFamily="34" charset="0"/>
                <a:cs typeface="Arial" panose="020B0604020202020204" pitchFamily="34" charset="0"/>
              </a:rPr>
              <a:t>t we all know this</a:t>
            </a:r>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0984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9A32F5F6-D94E-4D02-97AD-77236F8AA80E}" type="slidenum">
              <a:rPr lang="en-US" altLang="en-US" sz="1200">
                <a:solidFill>
                  <a:schemeClr val="tx1"/>
                </a:solidFill>
              </a:rPr>
              <a:pPr eaLnBrk="1" hangingPunct="1"/>
              <a:t>4</a:t>
            </a:fld>
            <a:endParaRPr lang="en-US" altLang="en-US" sz="1200">
              <a:solidFill>
                <a:schemeClr val="tx1"/>
              </a:solidFill>
            </a:endParaRPr>
          </a:p>
        </p:txBody>
      </p:sp>
      <p:sp>
        <p:nvSpPr>
          <p:cNvPr id="79875" name="Rectangle 2"/>
          <p:cNvSpPr>
            <a:spLocks noGrp="1" noRot="1" noChangeAspect="1" noChangeArrowheads="1" noTextEdit="1"/>
          </p:cNvSpPr>
          <p:nvPr>
            <p:ph type="sldImg"/>
          </p:nvPr>
        </p:nvSpPr>
        <p:spPr>
          <a:xfrm>
            <a:off x="1174750" y="695325"/>
            <a:ext cx="4635500" cy="3476625"/>
          </a:xfrm>
          <a:ln/>
        </p:spPr>
      </p:sp>
      <p:sp>
        <p:nvSpPr>
          <p:cNvPr id="79876"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Lets take a look at </a:t>
            </a:r>
            <a:r>
              <a:rPr lang="en-US" altLang="en-US" dirty="0" err="1" smtClean="0">
                <a:latin typeface="Arial" panose="020B0604020202020204" pitchFamily="34" charset="0"/>
                <a:cs typeface="Arial" panose="020B0604020202020204" pitchFamily="34" charset="0"/>
              </a:rPr>
              <a:t>onlog</a:t>
            </a:r>
            <a:r>
              <a:rPr lang="en-US" altLang="en-US" dirty="0" smtClean="0">
                <a:latin typeface="Arial" panose="020B0604020202020204" pitchFamily="34" charset="0"/>
                <a:cs typeface="Arial" panose="020B0604020202020204" pitchFamily="34" charset="0"/>
              </a:rPr>
              <a:t>.  </a:t>
            </a:r>
            <a:r>
              <a:rPr lang="en-US" altLang="en-US" dirty="0" err="1" smtClean="0">
                <a:latin typeface="Arial" panose="020B0604020202020204" pitchFamily="34" charset="0"/>
                <a:cs typeface="Arial" panose="020B0604020202020204" pitchFamily="34" charset="0"/>
              </a:rPr>
              <a:t>Onlog</a:t>
            </a:r>
            <a:r>
              <a:rPr lang="en-US" altLang="en-US" dirty="0" smtClean="0">
                <a:latin typeface="Arial" panose="020B0604020202020204" pitchFamily="34" charset="0"/>
                <a:cs typeface="Arial" panose="020B0604020202020204" pitchFamily="34" charset="0"/>
              </a:rPr>
              <a:t> is a utility that is used to display information from the logical logs.  </a:t>
            </a:r>
            <a:r>
              <a:rPr lang="en-US" altLang="en-US" dirty="0" err="1" smtClean="0">
                <a:latin typeface="Arial" panose="020B0604020202020204" pitchFamily="34" charset="0"/>
                <a:cs typeface="Arial" panose="020B0604020202020204" pitchFamily="34" charset="0"/>
              </a:rPr>
              <a:t>Onlog</a:t>
            </a:r>
            <a:r>
              <a:rPr lang="en-US" altLang="en-US" dirty="0" smtClean="0">
                <a:latin typeface="Arial" panose="020B0604020202020204" pitchFamily="34" charset="0"/>
                <a:cs typeface="Arial" panose="020B0604020202020204" pitchFamily="34" charset="0"/>
              </a:rPr>
              <a:t> is not a tool that is used to make any modifications or changes or repair any problems existing in the logical logs.</a:t>
            </a: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0975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8B408A0B-E47B-4279-8EAD-2003FAA7BB5E}" type="slidenum">
              <a:rPr lang="en-US" altLang="en-US" sz="1200">
                <a:solidFill>
                  <a:schemeClr val="tx1"/>
                </a:solidFill>
              </a:rPr>
              <a:pPr eaLnBrk="1" hangingPunct="1"/>
              <a:t>5</a:t>
            </a:fld>
            <a:endParaRPr lang="en-US" altLang="en-US" sz="1200">
              <a:solidFill>
                <a:schemeClr val="tx1"/>
              </a:solidFill>
            </a:endParaRPr>
          </a:p>
        </p:txBody>
      </p:sp>
      <p:sp>
        <p:nvSpPr>
          <p:cNvPr id="80899" name="Rectangle 2"/>
          <p:cNvSpPr>
            <a:spLocks noGrp="1" noRot="1" noChangeAspect="1" noChangeArrowheads="1" noTextEdit="1"/>
          </p:cNvSpPr>
          <p:nvPr>
            <p:ph type="sldImg"/>
          </p:nvPr>
        </p:nvSpPr>
        <p:spPr>
          <a:xfrm>
            <a:off x="1174750" y="695325"/>
            <a:ext cx="4635500" cy="3476625"/>
          </a:xfrm>
          <a:ln/>
        </p:spPr>
      </p:sp>
      <p:sp>
        <p:nvSpPr>
          <p:cNvPr id="80900"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Here we have listed a fairly common example of an assertion failure.  With this particular </a:t>
            </a:r>
            <a:r>
              <a:rPr lang="en-US" altLang="en-US" dirty="0" err="1" smtClean="0">
                <a:latin typeface="Arial" panose="020B0604020202020204" pitchFamily="34" charset="0"/>
                <a:cs typeface="Arial" panose="020B0604020202020204" pitchFamily="34" charset="0"/>
              </a:rPr>
              <a:t>af</a:t>
            </a:r>
            <a:r>
              <a:rPr lang="en-US" altLang="en-US" dirty="0" smtClean="0">
                <a:latin typeface="Arial" panose="020B0604020202020204" pitchFamily="34" charset="0"/>
                <a:cs typeface="Arial" panose="020B0604020202020204" pitchFamily="34" charset="0"/>
              </a:rPr>
              <a:t>  we have an action listed to use </a:t>
            </a:r>
            <a:r>
              <a:rPr lang="en-US" altLang="en-US" dirty="0" err="1" smtClean="0">
                <a:latin typeface="Arial" panose="020B0604020202020204" pitchFamily="34" charset="0"/>
                <a:cs typeface="Arial" panose="020B0604020202020204" pitchFamily="34" charset="0"/>
              </a:rPr>
              <a:t>onlog</a:t>
            </a:r>
            <a:r>
              <a:rPr lang="en-US" altLang="en-US" dirty="0" smtClean="0">
                <a:latin typeface="Arial" panose="020B0604020202020204" pitchFamily="34" charset="0"/>
                <a:cs typeface="Arial" panose="020B0604020202020204" pitchFamily="34" charset="0"/>
              </a:rPr>
              <a:t>.</a:t>
            </a: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245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8B408A0B-E47B-4279-8EAD-2003FAA7BB5E}" type="slidenum">
              <a:rPr lang="en-US" altLang="en-US" sz="1200">
                <a:solidFill>
                  <a:schemeClr val="tx1"/>
                </a:solidFill>
              </a:rPr>
              <a:pPr eaLnBrk="1" hangingPunct="1"/>
              <a:t>6</a:t>
            </a:fld>
            <a:endParaRPr lang="en-US" altLang="en-US" sz="1200">
              <a:solidFill>
                <a:schemeClr val="tx1"/>
              </a:solidFill>
            </a:endParaRPr>
          </a:p>
        </p:txBody>
      </p:sp>
      <p:sp>
        <p:nvSpPr>
          <p:cNvPr id="80899" name="Rectangle 2"/>
          <p:cNvSpPr>
            <a:spLocks noGrp="1" noRot="1" noChangeAspect="1" noChangeArrowheads="1" noTextEdit="1"/>
          </p:cNvSpPr>
          <p:nvPr>
            <p:ph type="sldImg"/>
          </p:nvPr>
        </p:nvSpPr>
        <p:spPr>
          <a:xfrm>
            <a:off x="1174750" y="695325"/>
            <a:ext cx="4635500" cy="3476625"/>
          </a:xfrm>
          <a:ln/>
        </p:spPr>
      </p:sp>
      <p:sp>
        <p:nvSpPr>
          <p:cNvPr id="80900"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Probably</a:t>
            </a:r>
            <a:r>
              <a:rPr lang="en-US" altLang="en-US" baseline="0" dirty="0" smtClean="0">
                <a:latin typeface="Arial" panose="020B0604020202020204" pitchFamily="34" charset="0"/>
                <a:cs typeface="Arial" panose="020B0604020202020204" pitchFamily="34" charset="0"/>
              </a:rPr>
              <a:t> one the worse error message we ever get</a:t>
            </a:r>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2469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927FBF2C-4557-4877-B49E-2F1F904DFD7B}" type="slidenum">
              <a:rPr lang="en-US" altLang="en-US" sz="1200">
                <a:solidFill>
                  <a:schemeClr val="tx1"/>
                </a:solidFill>
              </a:rPr>
              <a:pPr eaLnBrk="1" hangingPunct="1"/>
              <a:t>7</a:t>
            </a:fld>
            <a:endParaRPr lang="en-US" altLang="en-US" sz="1200">
              <a:solidFill>
                <a:schemeClr val="tx1"/>
              </a:solidFill>
            </a:endParaRPr>
          </a:p>
        </p:txBody>
      </p:sp>
      <p:sp>
        <p:nvSpPr>
          <p:cNvPr id="83971" name="Rectangle 2"/>
          <p:cNvSpPr>
            <a:spLocks noGrp="1" noRot="1" noChangeAspect="1" noChangeArrowheads="1" noTextEdit="1"/>
          </p:cNvSpPr>
          <p:nvPr>
            <p:ph type="sldImg"/>
          </p:nvPr>
        </p:nvSpPr>
        <p:spPr>
          <a:xfrm>
            <a:off x="1174750" y="695325"/>
            <a:ext cx="4635500" cy="3476625"/>
          </a:xfrm>
          <a:ln/>
        </p:spPr>
      </p:sp>
      <p:sp>
        <p:nvSpPr>
          <p:cNvPr id="83972"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anose="020B0604020202020204" pitchFamily="34" charset="0"/>
                <a:cs typeface="Arial" panose="020B0604020202020204" pitchFamily="34" charset="0"/>
              </a:rPr>
              <a:t>So lets take a look at what we can do with onlog.  We can display information about logical log records.  We have a few options here to filter on a tblspace or partition number.  We can filter by transaction id.</a:t>
            </a:r>
          </a:p>
          <a:p>
            <a:pPr eaLnBrk="1" hangingPunct="1"/>
            <a:endParaRPr lang="en-US" altLang="en-US" smtClean="0">
              <a:latin typeface="Arial" panose="020B0604020202020204" pitchFamily="34" charset="0"/>
              <a:cs typeface="Arial" panose="020B0604020202020204" pitchFamily="34" charset="0"/>
            </a:endParaRPr>
          </a:p>
          <a:p>
            <a:pPr eaLnBrk="1" hangingPunct="1"/>
            <a:r>
              <a:rPr lang="en-US" altLang="en-US" smtClean="0">
                <a:latin typeface="Arial" panose="020B0604020202020204" pitchFamily="34" charset="0"/>
                <a:cs typeface="Arial" panose="020B0604020202020204" pitchFamily="34" charset="0"/>
              </a:rPr>
              <a:t>Just a note about the –l option, this has historically been called the long option, and it will display the entire log record.  Without this option, we get a summarized version of the log record.</a:t>
            </a:r>
          </a:p>
          <a:p>
            <a:pPr eaLnBrk="1" hangingPunct="1"/>
            <a:endParaRPr lang="en-US" altLang="en-US" smtClean="0">
              <a:latin typeface="Arial" panose="020B0604020202020204" pitchFamily="34" charset="0"/>
              <a:cs typeface="Arial" panose="020B0604020202020204" pitchFamily="34" charset="0"/>
            </a:endParaRPr>
          </a:p>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5851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2E4AFFC5-9DFB-44BD-A9FA-95C05073DD81}" type="slidenum">
              <a:rPr lang="en-US" altLang="en-US" sz="1200">
                <a:solidFill>
                  <a:schemeClr val="tx1"/>
                </a:solidFill>
              </a:rPr>
              <a:pPr eaLnBrk="1" hangingPunct="1"/>
              <a:t>8</a:t>
            </a:fld>
            <a:endParaRPr lang="en-US" altLang="en-US" sz="1200">
              <a:solidFill>
                <a:schemeClr val="tx1"/>
              </a:solidFill>
            </a:endParaRPr>
          </a:p>
        </p:txBody>
      </p:sp>
      <p:sp>
        <p:nvSpPr>
          <p:cNvPr id="84995" name="Rectangle 2"/>
          <p:cNvSpPr>
            <a:spLocks noGrp="1" noRot="1" noChangeAspect="1" noChangeArrowheads="1" noTextEdit="1"/>
          </p:cNvSpPr>
          <p:nvPr>
            <p:ph type="sldImg"/>
          </p:nvPr>
        </p:nvSpPr>
        <p:spPr>
          <a:xfrm>
            <a:off x="1174750" y="695325"/>
            <a:ext cx="4635500" cy="3476625"/>
          </a:xfrm>
          <a:ln/>
        </p:spPr>
      </p:sp>
      <p:sp>
        <p:nvSpPr>
          <p:cNvPr id="84996"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anose="020B0604020202020204" pitchFamily="34" charset="0"/>
                <a:cs typeface="Arial" panose="020B0604020202020204" pitchFamily="34" charset="0"/>
              </a:rPr>
              <a:t>Here we have a sample output of onlog.  So lets start to investigate this output.</a:t>
            </a:r>
          </a:p>
          <a:p>
            <a:pPr eaLnBrk="1" hangingPunct="1"/>
            <a:endParaRPr lang="en-US" altLang="en-US" smtClean="0">
              <a:latin typeface="Arial" panose="020B0604020202020204" pitchFamily="34" charset="0"/>
              <a:cs typeface="Arial" panose="020B0604020202020204" pitchFamily="34" charset="0"/>
            </a:endParaRPr>
          </a:p>
          <a:p>
            <a:pPr eaLnBrk="1" hangingPunct="1"/>
            <a:r>
              <a:rPr lang="en-US" altLang="en-US" smtClean="0">
                <a:latin typeface="Arial" panose="020B0604020202020204" pitchFamily="34" charset="0"/>
                <a:cs typeface="Arial" panose="020B0604020202020204" pitchFamily="34" charset="0"/>
              </a:rPr>
              <a:t>First its important for us to know that every single log record has a header element.  And a large portion of the logical log header is displayed when using onlog.</a:t>
            </a:r>
          </a:p>
          <a:p>
            <a:pPr eaLnBrk="1" hangingPunct="1"/>
            <a:endParaRPr lang="en-US" altLang="en-US" smtClean="0">
              <a:latin typeface="Arial" panose="020B0604020202020204" pitchFamily="34" charset="0"/>
              <a:cs typeface="Arial" panose="020B0604020202020204" pitchFamily="34" charset="0"/>
            </a:endParaRPr>
          </a:p>
          <a:p>
            <a:pPr eaLnBrk="1" hangingPunct="1"/>
            <a:endParaRPr lang="en-US" altLang="en-US" smtClean="0">
              <a:latin typeface="Arial" panose="020B0604020202020204" pitchFamily="34" charset="0"/>
              <a:cs typeface="Arial" panose="020B0604020202020204" pitchFamily="34" charset="0"/>
            </a:endParaRPr>
          </a:p>
          <a:p>
            <a:pPr eaLnBrk="1" hangingPunct="1"/>
            <a:endParaRPr lang="en-US" altLang="en-US" smtClean="0">
              <a:latin typeface="Arial" panose="020B0604020202020204" pitchFamily="34" charset="0"/>
              <a:cs typeface="Arial" panose="020B0604020202020204" pitchFamily="34" charset="0"/>
            </a:endParaRPr>
          </a:p>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5189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D20058F8-4F3F-498D-A44E-411BDBE1671C}" type="slidenum">
              <a:rPr lang="en-US" altLang="en-US" sz="1200">
                <a:solidFill>
                  <a:schemeClr val="tx1"/>
                </a:solidFill>
              </a:rPr>
              <a:pPr eaLnBrk="1" hangingPunct="1"/>
              <a:t>9</a:t>
            </a:fld>
            <a:endParaRPr lang="en-US" altLang="en-US" sz="1200">
              <a:solidFill>
                <a:schemeClr val="tx1"/>
              </a:solidFill>
            </a:endParaRPr>
          </a:p>
        </p:txBody>
      </p:sp>
      <p:sp>
        <p:nvSpPr>
          <p:cNvPr id="86019" name="Rectangle 2"/>
          <p:cNvSpPr>
            <a:spLocks noGrp="1" noRot="1" noChangeAspect="1" noChangeArrowheads="1" noTextEdit="1"/>
          </p:cNvSpPr>
          <p:nvPr>
            <p:ph type="sldImg"/>
          </p:nvPr>
        </p:nvSpPr>
        <p:spPr>
          <a:xfrm>
            <a:off x="1174750" y="695325"/>
            <a:ext cx="4635500" cy="3476625"/>
          </a:xfrm>
          <a:ln/>
        </p:spPr>
      </p:sp>
      <p:sp>
        <p:nvSpPr>
          <p:cNvPr id="86020"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Looking at the individual columns of the log record header, we start with </a:t>
            </a:r>
            <a:r>
              <a:rPr lang="en-US" altLang="en-US" dirty="0" err="1" smtClean="0">
                <a:latin typeface="Arial" panose="020B0604020202020204" pitchFamily="34" charset="0"/>
                <a:cs typeface="Arial" panose="020B0604020202020204" pitchFamily="34" charset="0"/>
              </a:rPr>
              <a:t>addr</a:t>
            </a:r>
            <a:r>
              <a:rPr lang="en-US" altLang="en-US" dirty="0" smtClean="0">
                <a:latin typeface="Arial" panose="020B0604020202020204" pitchFamily="34" charset="0"/>
                <a:cs typeface="Arial" panose="020B0604020202020204" pitchFamily="34" charset="0"/>
              </a:rPr>
              <a:t>.  This is the address in the logical logs, commonly referred to as </a:t>
            </a:r>
            <a:r>
              <a:rPr lang="en-US" altLang="en-US" dirty="0" err="1" smtClean="0">
                <a:latin typeface="Arial" panose="020B0604020202020204" pitchFamily="34" charset="0"/>
                <a:cs typeface="Arial" panose="020B0604020202020204" pitchFamily="34" charset="0"/>
              </a:rPr>
              <a:t>logpos</a:t>
            </a:r>
            <a:r>
              <a:rPr lang="en-US" altLang="en-US" dirty="0" smtClean="0">
                <a:latin typeface="Arial" panose="020B0604020202020204" pitchFamily="34" charset="0"/>
                <a:cs typeface="Arial" panose="020B0604020202020204" pitchFamily="34" charset="0"/>
              </a:rPr>
              <a:t>.  Or logical log position.  We’ll talk more about </a:t>
            </a:r>
            <a:r>
              <a:rPr lang="en-US" altLang="en-US" dirty="0" err="1" smtClean="0">
                <a:latin typeface="Arial" panose="020B0604020202020204" pitchFamily="34" charset="0"/>
                <a:cs typeface="Arial" panose="020B0604020202020204" pitchFamily="34" charset="0"/>
              </a:rPr>
              <a:t>logpos</a:t>
            </a:r>
            <a:r>
              <a:rPr lang="en-US" altLang="en-US" dirty="0" smtClean="0">
                <a:latin typeface="Arial" panose="020B0604020202020204" pitchFamily="34" charset="0"/>
                <a:cs typeface="Arial" panose="020B0604020202020204" pitchFamily="34" charset="0"/>
              </a:rPr>
              <a:t> in some upcoming slides.</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The next column is </a:t>
            </a:r>
            <a:r>
              <a:rPr lang="en-US" altLang="en-US" dirty="0" err="1" smtClean="0">
                <a:latin typeface="Arial" panose="020B0604020202020204" pitchFamily="34" charset="0"/>
                <a:cs typeface="Arial" panose="020B0604020202020204" pitchFamily="34" charset="0"/>
              </a:rPr>
              <a:t>len</a:t>
            </a:r>
            <a:r>
              <a:rPr lang="en-US" altLang="en-US" dirty="0" smtClean="0">
                <a:latin typeface="Arial" panose="020B0604020202020204" pitchFamily="34" charset="0"/>
                <a:cs typeface="Arial" panose="020B0604020202020204" pitchFamily="34" charset="0"/>
              </a:rPr>
              <a:t>, or the length of the log record.  This value is used to traverse from one logical log record to the next.  Not all logical log records are of the same length, so it is this value we use, to determine where the next logical log record will be.</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And we also have the type listed here, which is a flag value telling us the type of log record.  Begin, commit, </a:t>
            </a:r>
            <a:r>
              <a:rPr lang="en-US" altLang="en-US" dirty="0" err="1" smtClean="0">
                <a:latin typeface="Arial" panose="020B0604020202020204" pitchFamily="34" charset="0"/>
                <a:cs typeface="Arial" panose="020B0604020202020204" pitchFamily="34" charset="0"/>
              </a:rPr>
              <a:t>hinsert</a:t>
            </a:r>
            <a:r>
              <a:rPr lang="en-US" altLang="en-US" dirty="0" smtClean="0">
                <a:latin typeface="Arial" panose="020B0604020202020204" pitchFamily="34" charset="0"/>
                <a:cs typeface="Arial" panose="020B0604020202020204" pitchFamily="34" charset="0"/>
              </a:rPr>
              <a:t>, etc.  Some are</a:t>
            </a:r>
            <a:r>
              <a:rPr lang="en-US" altLang="en-US" baseline="0" dirty="0" smtClean="0">
                <a:latin typeface="Arial" panose="020B0604020202020204" pitchFamily="34" charset="0"/>
                <a:cs typeface="Arial" panose="020B0604020202020204" pitchFamily="34" charset="0"/>
              </a:rPr>
              <a:t> documents, a lot aren’t but in fairness to IBM if you raise a PMR they will generally tell you </a:t>
            </a:r>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Continuing with the log record header, next we have the </a:t>
            </a:r>
            <a:r>
              <a:rPr lang="en-US" altLang="en-US" dirty="0" err="1" smtClean="0">
                <a:latin typeface="Arial" panose="020B0604020202020204" pitchFamily="34" charset="0"/>
                <a:cs typeface="Arial" panose="020B0604020202020204" pitchFamily="34" charset="0"/>
              </a:rPr>
              <a:t>xid</a:t>
            </a:r>
            <a:r>
              <a:rPr lang="en-US" altLang="en-US" dirty="0" smtClean="0">
                <a:latin typeface="Arial" panose="020B0604020202020204" pitchFamily="34" charset="0"/>
                <a:cs typeface="Arial" panose="020B0604020202020204" pitchFamily="34" charset="0"/>
              </a:rPr>
              <a:t>, this is the transaction id of the record.  It is important to understand that transaction ids can and will be reused,</a:t>
            </a:r>
            <a:r>
              <a:rPr lang="en-US" altLang="en-US" baseline="0" dirty="0" smtClean="0">
                <a:latin typeface="Arial" panose="020B0604020202020204" pitchFamily="34" charset="0"/>
                <a:cs typeface="Arial" panose="020B0604020202020204" pitchFamily="34" charset="0"/>
              </a:rPr>
              <a:t> the transaction are unique at the moment of viewing.</a:t>
            </a:r>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The id and link columns have been some source of confusion, so we’ll explain this further in the next few slides.</a:t>
            </a: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810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DDC009D5-07F6-44B5-9E87-075BCAFF0C05}" type="slidenum">
              <a:rPr lang="en-US" altLang="en-US" sz="1200">
                <a:solidFill>
                  <a:schemeClr val="tx1"/>
                </a:solidFill>
              </a:rPr>
              <a:pPr eaLnBrk="1" hangingPunct="1"/>
              <a:t>10</a:t>
            </a:fld>
            <a:endParaRPr lang="en-US" altLang="en-US" sz="1200">
              <a:solidFill>
                <a:schemeClr val="tx1"/>
              </a:solidFill>
            </a:endParaRPr>
          </a:p>
        </p:txBody>
      </p:sp>
      <p:sp>
        <p:nvSpPr>
          <p:cNvPr id="88067" name="Rectangle 2"/>
          <p:cNvSpPr>
            <a:spLocks noGrp="1" noRot="1" noChangeAspect="1" noChangeArrowheads="1" noTextEdit="1"/>
          </p:cNvSpPr>
          <p:nvPr>
            <p:ph type="sldImg"/>
          </p:nvPr>
        </p:nvSpPr>
        <p:spPr>
          <a:xfrm>
            <a:off x="1174750" y="695325"/>
            <a:ext cx="4635500" cy="3476625"/>
          </a:xfrm>
          <a:ln/>
        </p:spPr>
      </p:sp>
      <p:sp>
        <p:nvSpPr>
          <p:cNvPr id="88068"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Lets start with the </a:t>
            </a:r>
            <a:r>
              <a:rPr lang="en-US" altLang="en-US" dirty="0" err="1" smtClean="0">
                <a:latin typeface="Arial" panose="020B0604020202020204" pitchFamily="34" charset="0"/>
                <a:cs typeface="Arial" panose="020B0604020202020204" pitchFamily="34" charset="0"/>
              </a:rPr>
              <a:t>logpos</a:t>
            </a:r>
            <a:r>
              <a:rPr lang="en-US" altLang="en-US" dirty="0" smtClean="0">
                <a:latin typeface="Arial" panose="020B0604020202020204" pitchFamily="34" charset="0"/>
                <a:cs typeface="Arial" panose="020B0604020202020204" pitchFamily="34" charset="0"/>
              </a:rPr>
              <a:t>, or LSN and understanding what a </a:t>
            </a:r>
            <a:r>
              <a:rPr lang="en-US" altLang="en-US" dirty="0" err="1" smtClean="0">
                <a:latin typeface="Arial" panose="020B0604020202020204" pitchFamily="34" charset="0"/>
                <a:cs typeface="Arial" panose="020B0604020202020204" pitchFamily="34" charset="0"/>
              </a:rPr>
              <a:t>logpos</a:t>
            </a:r>
            <a:r>
              <a:rPr lang="en-US" altLang="en-US" dirty="0" smtClean="0">
                <a:latin typeface="Arial" panose="020B0604020202020204" pitchFamily="34" charset="0"/>
                <a:cs typeface="Arial" panose="020B0604020202020204" pitchFamily="34" charset="0"/>
              </a:rPr>
              <a:t> is.  A logical log has a starting address and an</a:t>
            </a:r>
            <a:r>
              <a:rPr lang="en-US" altLang="en-US" baseline="0" dirty="0" smtClean="0">
                <a:latin typeface="Arial" panose="020B0604020202020204" pitchFamily="34" charset="0"/>
                <a:cs typeface="Arial" panose="020B0604020202020204" pitchFamily="34" charset="0"/>
              </a:rPr>
              <a:t> offset</a:t>
            </a:r>
            <a:r>
              <a:rPr lang="en-US" altLang="en-US" dirty="0" smtClean="0">
                <a:latin typeface="Arial" panose="020B0604020202020204" pitchFamily="34" charset="0"/>
                <a:cs typeface="Arial" panose="020B0604020202020204" pitchFamily="34" charset="0"/>
              </a:rPr>
              <a:t>.  Which gives us the absolute location of the log file.</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The address is a </a:t>
            </a:r>
            <a:r>
              <a:rPr lang="en-US" altLang="en-US" dirty="0" err="1" smtClean="0">
                <a:latin typeface="Arial" panose="020B0604020202020204" pitchFamily="34" charset="0"/>
                <a:cs typeface="Arial" panose="020B0604020202020204" pitchFamily="34" charset="0"/>
              </a:rPr>
              <a:t>logpos</a:t>
            </a:r>
            <a:r>
              <a:rPr lang="en-US" altLang="en-US" dirty="0" smtClean="0">
                <a:latin typeface="Arial" panose="020B0604020202020204" pitchFamily="34" charset="0"/>
                <a:cs typeface="Arial" panose="020B0604020202020204" pitchFamily="34" charset="0"/>
              </a:rPr>
              <a:t>, which is a 4 byte value.  It breaks down into two pieces, one being the logical page offset within a log, and the other being an offset in bytes onto a page.</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We have 5 digits representing the L, and 3 digits representing the O.</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With this value of 0x1e024.  We have a logical page offset of 0x1f.  And a byte offset onto the page of 0x18</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If anyone knows the size of a page header for an Informix page, they would know that it is 24 bytes or hex 18.  Which means this is the first log record on this particular log page.</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err="1" smtClean="0">
                <a:latin typeface="Arial" panose="020B0604020202020204" pitchFamily="34" charset="0"/>
                <a:cs typeface="Arial" panose="020B0604020202020204" pitchFamily="34" charset="0"/>
              </a:rPr>
              <a:t>Logpos</a:t>
            </a:r>
            <a:r>
              <a:rPr lang="en-US" altLang="en-US" baseline="0" dirty="0" smtClean="0">
                <a:latin typeface="Arial" panose="020B0604020202020204" pitchFamily="34" charset="0"/>
                <a:cs typeface="Arial" panose="020B0604020202020204" pitchFamily="34" charset="0"/>
              </a:rPr>
              <a:t> is unique within the engine life</a:t>
            </a:r>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1731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4B5742A0-CC2C-44CE-8AC1-CC497797C92E}" type="slidenum">
              <a:rPr lang="en-US" altLang="en-US" sz="1200">
                <a:solidFill>
                  <a:schemeClr val="tx1"/>
                </a:solidFill>
              </a:rPr>
              <a:pPr eaLnBrk="1" hangingPunct="1"/>
              <a:t>11</a:t>
            </a:fld>
            <a:endParaRPr lang="en-US" altLang="en-US" sz="1200">
              <a:solidFill>
                <a:schemeClr val="tx1"/>
              </a:solidFill>
            </a:endParaRPr>
          </a:p>
        </p:txBody>
      </p:sp>
      <p:sp>
        <p:nvSpPr>
          <p:cNvPr id="90115" name="Rectangle 2"/>
          <p:cNvSpPr>
            <a:spLocks noGrp="1" noRot="1" noChangeAspect="1" noChangeArrowheads="1" noTextEdit="1"/>
          </p:cNvSpPr>
          <p:nvPr>
            <p:ph type="sldImg"/>
          </p:nvPr>
        </p:nvSpPr>
        <p:spPr>
          <a:xfrm>
            <a:off x="1174750" y="695325"/>
            <a:ext cx="4635500" cy="3476625"/>
          </a:xfrm>
          <a:ln/>
        </p:spPr>
      </p:sp>
      <p:sp>
        <p:nvSpPr>
          <p:cNvPr id="90116"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The</a:t>
            </a:r>
            <a:r>
              <a:rPr lang="en-US" altLang="en-US" baseline="0" dirty="0" smtClean="0">
                <a:latin typeface="Arial" panose="020B0604020202020204" pitchFamily="34" charset="0"/>
                <a:cs typeface="Arial" panose="020B0604020202020204" pitchFamily="34" charset="0"/>
              </a:rPr>
              <a:t> begin record must be in the current log</a:t>
            </a:r>
          </a:p>
          <a:p>
            <a:pPr eaLnBrk="1" hangingPunct="1"/>
            <a:endParaRPr lang="en-US" altLang="en-US" baseline="0" dirty="0" smtClean="0">
              <a:latin typeface="Arial" panose="020B0604020202020204" pitchFamily="34" charset="0"/>
              <a:cs typeface="Arial" panose="020B0604020202020204" pitchFamily="34" charset="0"/>
            </a:endParaRPr>
          </a:p>
          <a:p>
            <a:pPr eaLnBrk="1" hangingPunct="1"/>
            <a:r>
              <a:rPr lang="en-US" altLang="en-US" baseline="0" dirty="0" smtClean="0">
                <a:latin typeface="Arial" panose="020B0604020202020204" pitchFamily="34" charset="0"/>
                <a:cs typeface="Arial" panose="020B0604020202020204" pitchFamily="34" charset="0"/>
              </a:rPr>
              <a:t>If the id is none zero it tells us which log to move back and the link gives up the page offset</a:t>
            </a:r>
          </a:p>
          <a:p>
            <a:pPr eaLnBrk="1" hangingPunct="1"/>
            <a:endParaRPr lang="en-US" altLang="en-US" baseline="0" dirty="0" smtClean="0">
              <a:latin typeface="Arial" panose="020B0604020202020204" pitchFamily="34" charset="0"/>
              <a:cs typeface="Arial" panose="020B0604020202020204" pitchFamily="34" charset="0"/>
            </a:endParaRPr>
          </a:p>
          <a:p>
            <a:pPr eaLnBrk="1" hangingPunct="1"/>
            <a:r>
              <a:rPr lang="en-US" altLang="en-US" baseline="0" dirty="0" smtClean="0">
                <a:latin typeface="Arial" panose="020B0604020202020204" pitchFamily="34" charset="0"/>
                <a:cs typeface="Arial" panose="020B0604020202020204" pitchFamily="34" charset="0"/>
              </a:rPr>
              <a:t>So now we can, at least in theory, move backwards and forwards within logical log files</a:t>
            </a:r>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26437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202C4FC9-41F0-4B89-9F73-B981E58EB405}" type="slidenum">
              <a:rPr lang="en-US" altLang="en-US" sz="1200">
                <a:solidFill>
                  <a:schemeClr val="tx1"/>
                </a:solidFill>
              </a:rPr>
              <a:pPr eaLnBrk="1" hangingPunct="1"/>
              <a:t>12</a:t>
            </a:fld>
            <a:endParaRPr lang="en-US" altLang="en-US" sz="1200">
              <a:solidFill>
                <a:schemeClr val="tx1"/>
              </a:solidFill>
            </a:endParaRPr>
          </a:p>
        </p:txBody>
      </p:sp>
      <p:sp>
        <p:nvSpPr>
          <p:cNvPr id="93187" name="Rectangle 2"/>
          <p:cNvSpPr>
            <a:spLocks noGrp="1" noRot="1" noChangeAspect="1" noChangeArrowheads="1" noTextEdit="1"/>
          </p:cNvSpPr>
          <p:nvPr>
            <p:ph type="sldImg"/>
          </p:nvPr>
        </p:nvSpPr>
        <p:spPr>
          <a:xfrm>
            <a:off x="1174750" y="695325"/>
            <a:ext cx="4635500" cy="3476625"/>
          </a:xfrm>
          <a:ln/>
        </p:spPr>
      </p:sp>
      <p:sp>
        <p:nvSpPr>
          <p:cNvPr id="93188"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a:p>
            <a:pPr eaLnBrk="1" hangingPunct="1"/>
            <a:r>
              <a:rPr lang="en-US" altLang="en-US" smtClean="0">
                <a:latin typeface="Arial" panose="020B0604020202020204" pitchFamily="34" charset="0"/>
                <a:cs typeface="Arial" panose="020B0604020202020204" pitchFamily="34" charset="0"/>
              </a:rPr>
              <a:t>Lets look at the log records listed here.  We have 3.</a:t>
            </a:r>
          </a:p>
          <a:p>
            <a:pPr eaLnBrk="1" hangingPunct="1"/>
            <a:endParaRPr lang="en-US" altLang="en-US" smtClean="0">
              <a:latin typeface="Arial" panose="020B0604020202020204" pitchFamily="34" charset="0"/>
              <a:cs typeface="Arial" panose="020B0604020202020204" pitchFamily="34" charset="0"/>
            </a:endParaRPr>
          </a:p>
          <a:p>
            <a:pPr eaLnBrk="1" hangingPunct="1"/>
            <a:r>
              <a:rPr lang="en-US" altLang="en-US" smtClean="0">
                <a:latin typeface="Arial" panose="020B0604020202020204" pitchFamily="34" charset="0"/>
                <a:cs typeface="Arial" panose="020B0604020202020204" pitchFamily="34" charset="0"/>
              </a:rPr>
              <a:t>So lets start with the log record with address of hex 330.  Notice the link is hex 120 and the id is 0.  This tells us the previous log record for our transaction, is in the same log number and a logpos of hex 120.  Sure enough, we see the log record listed.</a:t>
            </a:r>
          </a:p>
          <a:p>
            <a:pPr eaLnBrk="1" hangingPunct="1"/>
            <a:endParaRPr lang="en-US" altLang="en-US" smtClean="0">
              <a:latin typeface="Arial" panose="020B0604020202020204" pitchFamily="34" charset="0"/>
              <a:cs typeface="Arial" panose="020B0604020202020204" pitchFamily="34" charset="0"/>
            </a:endParaRPr>
          </a:p>
          <a:p>
            <a:pPr eaLnBrk="1" hangingPunct="1"/>
            <a:r>
              <a:rPr lang="en-US" altLang="en-US" smtClean="0">
                <a:latin typeface="Arial" panose="020B0604020202020204" pitchFamily="34" charset="0"/>
                <a:cs typeface="Arial" panose="020B0604020202020204" pitchFamily="34" charset="0"/>
              </a:rPr>
              <a:t>Lets look at the log record with an address of hex 18.  Notice the link is hex 5db638 and the id is 1.  This tells us the previous log record in our transaction is is log id 4, and the logpos is hex5db638.  Or that is it is on logical page hex 5db in log 4 and offset of hex 638 on that page.</a:t>
            </a:r>
          </a:p>
        </p:txBody>
      </p:sp>
    </p:spTree>
    <p:extLst>
      <p:ext uri="{BB962C8B-B14F-4D97-AF65-F5344CB8AC3E}">
        <p14:creationId xmlns:p14="http://schemas.microsoft.com/office/powerpoint/2010/main" val="105445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DF587D14-F0FD-48BA-9890-A85DCF0717D4}" type="slidenum">
              <a:rPr lang="en-US" altLang="en-US" sz="1200">
                <a:solidFill>
                  <a:schemeClr val="tx1"/>
                </a:solidFill>
              </a:rPr>
              <a:pPr eaLnBrk="1" hangingPunct="1"/>
              <a:t>13</a:t>
            </a:fld>
            <a:endParaRPr lang="en-US" altLang="en-US" sz="1200">
              <a:solidFill>
                <a:schemeClr val="tx1"/>
              </a:solidFill>
            </a:endParaRPr>
          </a:p>
        </p:txBody>
      </p:sp>
      <p:sp>
        <p:nvSpPr>
          <p:cNvPr id="94211" name="Rectangle 2"/>
          <p:cNvSpPr>
            <a:spLocks noGrp="1" noRot="1" noChangeAspect="1" noChangeArrowheads="1" noTextEdit="1"/>
          </p:cNvSpPr>
          <p:nvPr>
            <p:ph type="sldImg"/>
          </p:nvPr>
        </p:nvSpPr>
        <p:spPr>
          <a:xfrm>
            <a:off x="1174750" y="695325"/>
            <a:ext cx="4635500" cy="3476625"/>
          </a:xfrm>
          <a:ln/>
        </p:spPr>
      </p:sp>
      <p:sp>
        <p:nvSpPr>
          <p:cNvPr id="94212"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So how does </a:t>
            </a:r>
            <a:r>
              <a:rPr lang="en-US" altLang="en-US" dirty="0" err="1" smtClean="0">
                <a:latin typeface="Arial" panose="020B0604020202020204" pitchFamily="34" charset="0"/>
                <a:cs typeface="Arial" panose="020B0604020202020204" pitchFamily="34" charset="0"/>
              </a:rPr>
              <a:t>onlog</a:t>
            </a:r>
            <a:r>
              <a:rPr lang="en-US" altLang="en-US" dirty="0" smtClean="0">
                <a:latin typeface="Arial" panose="020B0604020202020204" pitchFamily="34" charset="0"/>
                <a:cs typeface="Arial" panose="020B0604020202020204" pitchFamily="34" charset="0"/>
              </a:rPr>
              <a:t> get from the first log record to the next.  Logical log pages are not similar to many other pages that have a slot table.  Instead we use the length value to get us to the next log record</a:t>
            </a:r>
          </a:p>
          <a:p>
            <a:pPr eaLnBrk="1" hangingPunct="1"/>
            <a:endParaRPr lang="en-US" altLang="en-US"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We see here an example of a log record that begins at an offset of 0x18 on the page.  The length of the log record is 264 bytes.  By adding 264 to hex 18, that brings us to the next log record on the page, at hex 120 (0x120).</a:t>
            </a: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47540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D5CA1CE2-1978-4ABA-91A1-9FB3C56B490D}" type="slidenum">
              <a:rPr lang="en-US" altLang="en-US" sz="1200">
                <a:solidFill>
                  <a:schemeClr val="tx1"/>
                </a:solidFill>
              </a:rPr>
              <a:pPr eaLnBrk="1" hangingPunct="1"/>
              <a:t>14</a:t>
            </a:fld>
            <a:endParaRPr lang="en-US" altLang="en-US" sz="1200">
              <a:solidFill>
                <a:schemeClr val="tx1"/>
              </a:solidFill>
            </a:endParaRPr>
          </a:p>
        </p:txBody>
      </p:sp>
      <p:sp>
        <p:nvSpPr>
          <p:cNvPr id="96259" name="Rectangle 2"/>
          <p:cNvSpPr>
            <a:spLocks noGrp="1" noRot="1" noChangeAspect="1" noChangeArrowheads="1" noTextEdit="1"/>
          </p:cNvSpPr>
          <p:nvPr>
            <p:ph type="sldImg"/>
          </p:nvPr>
        </p:nvSpPr>
        <p:spPr>
          <a:xfrm>
            <a:off x="1174750" y="695325"/>
            <a:ext cx="4635500" cy="3476625"/>
          </a:xfrm>
          <a:ln/>
        </p:spPr>
      </p:sp>
      <p:sp>
        <p:nvSpPr>
          <p:cNvPr id="96260"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The</a:t>
            </a:r>
            <a:r>
              <a:rPr lang="en-US" altLang="en-US" baseline="0" dirty="0" smtClean="0">
                <a:latin typeface="Arial" panose="020B0604020202020204" pitchFamily="34" charset="0"/>
                <a:cs typeface="Arial" panose="020B0604020202020204" pitchFamily="34" charset="0"/>
              </a:rPr>
              <a:t> LSN is unique within the life of the engine</a:t>
            </a:r>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4124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458AB6AA-7C77-4EC5-AAD7-9985D5F6FAB6}" type="slidenum">
              <a:rPr lang="en-US" altLang="en-US" sz="1200">
                <a:solidFill>
                  <a:schemeClr val="tx1"/>
                </a:solidFill>
              </a:rPr>
              <a:pPr eaLnBrk="1" hangingPunct="1"/>
              <a:t>15</a:t>
            </a:fld>
            <a:endParaRPr lang="en-US" altLang="en-US" sz="1200">
              <a:solidFill>
                <a:schemeClr val="tx1"/>
              </a:solidFill>
            </a:endParaRPr>
          </a:p>
        </p:txBody>
      </p:sp>
      <p:sp>
        <p:nvSpPr>
          <p:cNvPr id="98307" name="Rectangle 2"/>
          <p:cNvSpPr>
            <a:spLocks noGrp="1" noRot="1" noChangeAspect="1" noChangeArrowheads="1" noTextEdit="1"/>
          </p:cNvSpPr>
          <p:nvPr>
            <p:ph type="sldImg"/>
          </p:nvPr>
        </p:nvSpPr>
        <p:spPr>
          <a:xfrm>
            <a:off x="1174750" y="695325"/>
            <a:ext cx="4635500" cy="3476625"/>
          </a:xfrm>
          <a:ln/>
        </p:spPr>
      </p:sp>
      <p:sp>
        <p:nvSpPr>
          <p:cNvPr id="98308"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eaLnBrk="1" hangingPunct="1"/>
            <a:r>
              <a:rPr lang="en-US" altLang="en-US" dirty="0" smtClean="0">
                <a:latin typeface="Arial" panose="020B0604020202020204" pitchFamily="34" charset="0"/>
                <a:cs typeface="Arial" panose="020B0604020202020204" pitchFamily="34" charset="0"/>
              </a:rPr>
              <a:t>Lets look here at some of the common log records you may see.</a:t>
            </a:r>
            <a:r>
              <a:rPr lang="en-US" altLang="en-US" sz="2000" dirty="0" smtClean="0"/>
              <a:t>    Only</a:t>
            </a:r>
            <a:r>
              <a:rPr lang="en-US" altLang="en-US" sz="2000" baseline="0" dirty="0" smtClean="0"/>
              <a:t> BEGIN/COMMIT records are timestamped, and BEGIN is the only records contains user information and session ID</a:t>
            </a:r>
            <a:endParaRPr lang="en-US" altLang="en-US" sz="2000" dirty="0" smtClean="0"/>
          </a:p>
          <a:p>
            <a:pPr eaLnBrk="1" hangingPunct="1"/>
            <a:endParaRPr lang="en-US" altLang="en-US" sz="2000" dirty="0" smtClean="0"/>
          </a:p>
          <a:p>
            <a:pPr eaLnBrk="1" hangingPunct="1"/>
            <a:r>
              <a:rPr lang="en-US" altLang="en-US" sz="2000" dirty="0" smtClean="0"/>
              <a:t>Not all</a:t>
            </a:r>
            <a:r>
              <a:rPr lang="en-US" altLang="en-US" sz="2000" baseline="0" dirty="0" smtClean="0"/>
              <a:t> documented.  </a:t>
            </a:r>
            <a:endParaRPr lang="en-US" altLang="en-US" sz="2000" dirty="0" smtClean="0"/>
          </a:p>
          <a:p>
            <a:pPr eaLnBrk="1" hangingPunct="1"/>
            <a:endParaRPr lang="en-US" altLang="en-US" sz="2000" dirty="0" smtClean="0"/>
          </a:p>
          <a:p>
            <a:pPr eaLnBrk="1" hangingPunct="1"/>
            <a:r>
              <a:rPr lang="en-US" altLang="en-US" sz="2000" dirty="0" smtClean="0"/>
              <a:t>HINSERT</a:t>
            </a:r>
          </a:p>
          <a:p>
            <a:pPr lvl="1" eaLnBrk="1" hangingPunct="1"/>
            <a:r>
              <a:rPr lang="en-US" altLang="en-US" sz="1700" dirty="0" smtClean="0"/>
              <a:t>Home row insert, inserting data into a data page</a:t>
            </a:r>
          </a:p>
          <a:p>
            <a:pPr lvl="1" eaLnBrk="1" hangingPunct="1"/>
            <a:r>
              <a:rPr lang="en-US" altLang="en-US" sz="1700" dirty="0" err="1" smtClean="0"/>
              <a:t>Tblspace</a:t>
            </a:r>
            <a:r>
              <a:rPr lang="en-US" altLang="en-US" sz="1700" dirty="0" smtClean="0"/>
              <a:t> id, </a:t>
            </a:r>
            <a:r>
              <a:rPr lang="en-US" altLang="en-US" sz="1700" dirty="0" err="1" smtClean="0"/>
              <a:t>rowid</a:t>
            </a:r>
            <a:r>
              <a:rPr lang="en-US" altLang="en-US" sz="1700" dirty="0" smtClean="0"/>
              <a:t>, </a:t>
            </a:r>
            <a:r>
              <a:rPr lang="en-US" altLang="en-US" sz="1700" dirty="0" err="1" smtClean="0"/>
              <a:t>slotlen</a:t>
            </a:r>
            <a:endParaRPr lang="en-US" altLang="en-US" sz="1700" dirty="0" smtClean="0"/>
          </a:p>
          <a:p>
            <a:pPr eaLnBrk="1" hangingPunct="1"/>
            <a:r>
              <a:rPr lang="en-US" altLang="en-US" sz="2000" dirty="0" smtClean="0"/>
              <a:t>ADDITEM</a:t>
            </a:r>
          </a:p>
          <a:p>
            <a:pPr lvl="1" eaLnBrk="1" hangingPunct="1"/>
            <a:r>
              <a:rPr lang="en-US" altLang="en-US" sz="1700" dirty="0" smtClean="0"/>
              <a:t>Adding an index item to an index page</a:t>
            </a:r>
          </a:p>
          <a:p>
            <a:pPr lvl="1" eaLnBrk="1" hangingPunct="1"/>
            <a:r>
              <a:rPr lang="en-US" altLang="en-US" sz="1700" dirty="0" err="1" smtClean="0"/>
              <a:t>Tblspace</a:t>
            </a:r>
            <a:r>
              <a:rPr lang="en-US" altLang="en-US" sz="1700" dirty="0" smtClean="0"/>
              <a:t> id, </a:t>
            </a:r>
            <a:r>
              <a:rPr lang="en-US" altLang="en-US" sz="1700" dirty="0" err="1" smtClean="0"/>
              <a:t>rowid</a:t>
            </a:r>
            <a:r>
              <a:rPr lang="en-US" altLang="en-US" sz="1700" dirty="0" smtClean="0"/>
              <a:t>, key number, key length</a:t>
            </a:r>
          </a:p>
          <a:p>
            <a:pPr eaLnBrk="1" hangingPunct="1"/>
            <a:r>
              <a:rPr lang="en-US" altLang="en-US" sz="2000" dirty="0" smtClean="0"/>
              <a:t>HDELETE/DELITEM</a:t>
            </a:r>
          </a:p>
          <a:p>
            <a:pPr lvl="1" eaLnBrk="1" hangingPunct="1"/>
            <a:r>
              <a:rPr lang="en-US" altLang="en-US" sz="1700" dirty="0" smtClean="0"/>
              <a:t>Deal with deletion of data and index items</a:t>
            </a:r>
          </a:p>
          <a:p>
            <a:pPr eaLnBrk="1" hangingPunct="1"/>
            <a:r>
              <a:rPr lang="en-US" altLang="en-US" sz="2000" dirty="0" smtClean="0"/>
              <a:t>CHALLOC/CHFREE</a:t>
            </a:r>
          </a:p>
          <a:p>
            <a:pPr lvl="1" eaLnBrk="1" hangingPunct="1"/>
            <a:r>
              <a:rPr lang="en-US" altLang="en-US" sz="1700" dirty="0" smtClean="0"/>
              <a:t>Allocation and deallocation of extents</a:t>
            </a:r>
          </a:p>
          <a:p>
            <a:pPr eaLnBrk="1" hangingPunct="1"/>
            <a:r>
              <a:rPr lang="en-US" altLang="en-US" sz="2000" dirty="0" smtClean="0"/>
              <a:t>PTEXTEND</a:t>
            </a:r>
          </a:p>
          <a:p>
            <a:pPr lvl="1" eaLnBrk="1" hangingPunct="1"/>
            <a:r>
              <a:rPr lang="en-US" altLang="en-US" sz="1700" dirty="0" smtClean="0"/>
              <a:t>Adding space to a table</a:t>
            </a:r>
          </a:p>
          <a:p>
            <a:pPr eaLnBrk="1" hangingPunct="1"/>
            <a:r>
              <a:rPr lang="en-US" altLang="en-US" sz="2000" dirty="0" smtClean="0"/>
              <a:t>HUPAFT/HUPBEF/HUPDATE</a:t>
            </a:r>
          </a:p>
          <a:p>
            <a:pPr lvl="1" eaLnBrk="1" hangingPunct="1"/>
            <a:r>
              <a:rPr lang="en-US" altLang="en-US" sz="1700" dirty="0" smtClean="0"/>
              <a:t>Log records generated during updates of data</a:t>
            </a:r>
          </a:p>
          <a:p>
            <a:pPr eaLnBrk="1" hangingPunct="1"/>
            <a:r>
              <a:rPr lang="en-US" altLang="en-US" sz="2000" dirty="0" smtClean="0"/>
              <a:t>CINDEX</a:t>
            </a:r>
          </a:p>
          <a:p>
            <a:pPr lvl="1" eaLnBrk="1" hangingPunct="1"/>
            <a:r>
              <a:rPr lang="en-US" altLang="en-US" sz="1700" dirty="0" smtClean="0"/>
              <a:t>Creation of an index</a:t>
            </a:r>
          </a:p>
          <a:p>
            <a:pPr eaLnBrk="1" hangingPunct="1"/>
            <a:r>
              <a:rPr lang="en-US" altLang="en-US" sz="2000" dirty="0" smtClean="0"/>
              <a:t>PERASE/ERASE</a:t>
            </a:r>
          </a:p>
          <a:p>
            <a:pPr lvl="1" eaLnBrk="1" hangingPunct="1"/>
            <a:r>
              <a:rPr lang="en-US" altLang="en-US" sz="1700" dirty="0" smtClean="0"/>
              <a:t>Dropping a partition (table)</a:t>
            </a:r>
          </a:p>
          <a:p>
            <a:pPr eaLnBrk="1" hangingPunct="1"/>
            <a:r>
              <a:rPr lang="en-US" altLang="en-US" sz="2000" dirty="0" smtClean="0"/>
              <a:t>BLDCL</a:t>
            </a:r>
          </a:p>
          <a:p>
            <a:pPr lvl="1" eaLnBrk="1" hangingPunct="1"/>
            <a:r>
              <a:rPr lang="en-US" altLang="en-US" sz="1700" dirty="0" smtClean="0"/>
              <a:t>Build a partition</a:t>
            </a:r>
          </a:p>
          <a:p>
            <a:pPr lvl="1" eaLnBrk="1" hangingPunct="1"/>
            <a:endParaRPr lang="en-US" altLang="en-US" sz="1700" dirty="0" smtClean="0"/>
          </a:p>
          <a:p>
            <a:pPr lvl="1" eaLnBrk="1" hangingPunct="1"/>
            <a:endParaRPr lang="en-US" altLang="en-US" sz="1700" dirty="0" smtClean="0"/>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4400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83D1918A-2E74-4573-A9C1-999EF7199EA8}" type="slidenum">
              <a:rPr lang="en-US" altLang="en-US" sz="1200">
                <a:solidFill>
                  <a:schemeClr val="tx1"/>
                </a:solidFill>
              </a:rPr>
              <a:pPr eaLnBrk="1" hangingPunct="1"/>
              <a:t>16</a:t>
            </a:fld>
            <a:endParaRPr lang="en-US" altLang="en-US" sz="1200">
              <a:solidFill>
                <a:schemeClr val="tx1"/>
              </a:solidFill>
            </a:endParaRPr>
          </a:p>
        </p:txBody>
      </p:sp>
      <p:sp>
        <p:nvSpPr>
          <p:cNvPr id="105475" name="Rectangle 2"/>
          <p:cNvSpPr>
            <a:spLocks noGrp="1" noRot="1" noChangeAspect="1" noChangeArrowheads="1" noTextEdit="1"/>
          </p:cNvSpPr>
          <p:nvPr>
            <p:ph type="sldImg"/>
          </p:nvPr>
        </p:nvSpPr>
        <p:spPr>
          <a:xfrm>
            <a:off x="1174750" y="695325"/>
            <a:ext cx="4635500" cy="3476625"/>
          </a:xfrm>
          <a:ln/>
        </p:spPr>
      </p:sp>
      <p:sp>
        <p:nvSpPr>
          <p:cNvPr id="105476"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Now we are going to take a look at a few different types of transactions and what they look like in the logical logs.</a:t>
            </a:r>
          </a:p>
        </p:txBody>
      </p:sp>
    </p:spTree>
    <p:extLst>
      <p:ext uri="{BB962C8B-B14F-4D97-AF65-F5344CB8AC3E}">
        <p14:creationId xmlns:p14="http://schemas.microsoft.com/office/powerpoint/2010/main" val="15698357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24641C22-3BAA-480A-9750-964610C4F2C0}" type="slidenum">
              <a:rPr lang="en-US" altLang="en-US" sz="1200">
                <a:solidFill>
                  <a:schemeClr val="tx1"/>
                </a:solidFill>
              </a:rPr>
              <a:pPr eaLnBrk="1" hangingPunct="1"/>
              <a:t>17</a:t>
            </a:fld>
            <a:endParaRPr lang="en-US" altLang="en-US" sz="1200">
              <a:solidFill>
                <a:schemeClr val="tx1"/>
              </a:solidFill>
            </a:endParaRPr>
          </a:p>
        </p:txBody>
      </p:sp>
      <p:sp>
        <p:nvSpPr>
          <p:cNvPr id="106499" name="Rectangle 2"/>
          <p:cNvSpPr>
            <a:spLocks noGrp="1" noRot="1" noChangeAspect="1" noChangeArrowheads="1" noTextEdit="1"/>
          </p:cNvSpPr>
          <p:nvPr>
            <p:ph type="sldImg"/>
          </p:nvPr>
        </p:nvSpPr>
        <p:spPr>
          <a:xfrm>
            <a:off x="1174750" y="695325"/>
            <a:ext cx="4635500" cy="3476625"/>
          </a:xfrm>
          <a:ln/>
        </p:spPr>
      </p:sp>
      <p:sp>
        <p:nvSpPr>
          <p:cNvPr id="106500"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This is an insert of one row into a table.  Looking at this transaction, we can see that we performed 3 </a:t>
            </a:r>
            <a:r>
              <a:rPr lang="en-US" altLang="en-US" dirty="0" err="1" smtClean="0">
                <a:latin typeface="Arial" panose="020B0604020202020204" pitchFamily="34" charset="0"/>
                <a:cs typeface="Arial" panose="020B0604020202020204" pitchFamily="34" charset="0"/>
              </a:rPr>
              <a:t>additems</a:t>
            </a:r>
            <a:r>
              <a:rPr lang="en-US" altLang="en-US" dirty="0" smtClean="0">
                <a:latin typeface="Arial" panose="020B0604020202020204" pitchFamily="34" charset="0"/>
                <a:cs typeface="Arial" panose="020B0604020202020204" pitchFamily="34" charset="0"/>
              </a:rPr>
              <a:t>.  This would correspond to this table having 3 detached indexes.  We know they are detached or located in a different partition than the data, based on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values.  0x1001d9, 0x1001da and 0x1001db.</a:t>
            </a:r>
          </a:p>
          <a:p>
            <a:pPr eaLnBrk="1" hangingPunct="1"/>
            <a:endParaRPr lang="en-US" altLang="en-US"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We’ve already talked about the log header, lets take a look at some of the additional columns.  In this log record we have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the </a:t>
            </a:r>
            <a:r>
              <a:rPr lang="en-US" altLang="en-US" dirty="0" err="1" smtClean="0">
                <a:latin typeface="Arial" panose="020B0604020202020204" pitchFamily="34" charset="0"/>
                <a:cs typeface="Arial" panose="020B0604020202020204" pitchFamily="34" charset="0"/>
              </a:rPr>
              <a:t>rowid</a:t>
            </a:r>
            <a:r>
              <a:rPr lang="en-US" altLang="en-US" dirty="0" smtClean="0">
                <a:latin typeface="Arial" panose="020B0604020202020204" pitchFamily="34" charset="0"/>
                <a:cs typeface="Arial" panose="020B0604020202020204" pitchFamily="34" charset="0"/>
              </a:rPr>
              <a:t> and the </a:t>
            </a:r>
            <a:r>
              <a:rPr lang="en-US" altLang="en-US" dirty="0" err="1" smtClean="0">
                <a:latin typeface="Arial" panose="020B0604020202020204" pitchFamily="34" charset="0"/>
                <a:cs typeface="Arial" panose="020B0604020202020204" pitchFamily="34" charset="0"/>
              </a:rPr>
              <a:t>slotlength</a:t>
            </a:r>
            <a:r>
              <a:rPr lang="en-US" altLang="en-US" dirty="0" smtClean="0">
                <a:latin typeface="Arial" panose="020B0604020202020204" pitchFamily="34" charset="0"/>
                <a:cs typeface="Arial" panose="020B0604020202020204" pitchFamily="34" charset="0"/>
              </a:rPr>
              <a:t>.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of 0x1001d8, a ROWID</a:t>
            </a:r>
            <a:r>
              <a:rPr lang="en-US" altLang="en-US" baseline="0" dirty="0" smtClean="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of 0x104 and a </a:t>
            </a:r>
            <a:r>
              <a:rPr lang="en-US" altLang="en-US" dirty="0" err="1" smtClean="0">
                <a:latin typeface="Arial" panose="020B0604020202020204" pitchFamily="34" charset="0"/>
                <a:cs typeface="Arial" panose="020B0604020202020204" pitchFamily="34" charset="0"/>
              </a:rPr>
              <a:t>slotlen</a:t>
            </a:r>
            <a:r>
              <a:rPr lang="en-US" altLang="en-US" dirty="0" smtClean="0">
                <a:latin typeface="Arial" panose="020B0604020202020204" pitchFamily="34" charset="0"/>
                <a:cs typeface="Arial" panose="020B0604020202020204" pitchFamily="34" charset="0"/>
              </a:rPr>
              <a:t>, of 34.  This table has an integer column a char 20 and a char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In the </a:t>
            </a:r>
            <a:r>
              <a:rPr lang="en-US" altLang="en-US" dirty="0" err="1" smtClean="0">
                <a:latin typeface="Arial" panose="020B0604020202020204" pitchFamily="34" charset="0"/>
                <a:cs typeface="Arial" panose="020B0604020202020204" pitchFamily="34" charset="0"/>
              </a:rPr>
              <a:t>Additem</a:t>
            </a:r>
            <a:r>
              <a:rPr lang="en-US" altLang="en-US" dirty="0" smtClean="0">
                <a:latin typeface="Arial" panose="020B0604020202020204" pitchFamily="34" charset="0"/>
                <a:cs typeface="Arial" panose="020B0604020202020204" pitchFamily="34" charset="0"/>
              </a:rPr>
              <a:t> Log record, additional columns on this record on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This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is different than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of the HINSERT, so that tells me the index is detached.  The </a:t>
            </a:r>
            <a:r>
              <a:rPr lang="en-US" altLang="en-US" dirty="0" err="1" smtClean="0">
                <a:latin typeface="Arial" panose="020B0604020202020204" pitchFamily="34" charset="0"/>
                <a:cs typeface="Arial" panose="020B0604020202020204" pitchFamily="34" charset="0"/>
              </a:rPr>
              <a:t>rowid</a:t>
            </a:r>
            <a:r>
              <a:rPr lang="en-US" altLang="en-US" dirty="0" smtClean="0">
                <a:latin typeface="Arial" panose="020B0604020202020204" pitchFamily="34" charset="0"/>
                <a:cs typeface="Arial" panose="020B0604020202020204" pitchFamily="34" charset="0"/>
              </a:rPr>
              <a:t> of the data row, the page for the node the key number and the key length.  This has a length of 4, so that tells me it’s the integer column.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rial" panose="020B0604020202020204" pitchFamily="34" charset="0"/>
              <a:cs typeface="Arial" panose="020B0604020202020204" pitchFamily="34" charset="0"/>
            </a:endParaRP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0179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1E86A72A-8E90-4EDC-994C-23D1DF2EF2D1}" type="slidenum">
              <a:rPr lang="en-US" altLang="en-US" sz="1200">
                <a:solidFill>
                  <a:schemeClr val="tx1"/>
                </a:solidFill>
              </a:rPr>
              <a:pPr eaLnBrk="1" hangingPunct="1"/>
              <a:t>18</a:t>
            </a:fld>
            <a:endParaRPr lang="en-US" altLang="en-US" sz="1200">
              <a:solidFill>
                <a:schemeClr val="tx1"/>
              </a:solidFill>
            </a:endParaRPr>
          </a:p>
        </p:txBody>
      </p:sp>
      <p:sp>
        <p:nvSpPr>
          <p:cNvPr id="109571" name="Rectangle 2"/>
          <p:cNvSpPr>
            <a:spLocks noGrp="1" noRot="1" noChangeAspect="1" noChangeArrowheads="1" noTextEdit="1"/>
          </p:cNvSpPr>
          <p:nvPr>
            <p:ph type="sldImg"/>
          </p:nvPr>
        </p:nvSpPr>
        <p:spPr>
          <a:xfrm>
            <a:off x="1174750" y="695325"/>
            <a:ext cx="4635500" cy="3476625"/>
          </a:xfrm>
          <a:ln/>
        </p:spPr>
      </p:sp>
      <p:sp>
        <p:nvSpPr>
          <p:cNvPr id="109572"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Looking at the HDELETE log record, we see the three additional columns are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the </a:t>
            </a:r>
            <a:r>
              <a:rPr lang="en-US" altLang="en-US" dirty="0" err="1" smtClean="0">
                <a:latin typeface="Arial" panose="020B0604020202020204" pitchFamily="34" charset="0"/>
                <a:cs typeface="Arial" panose="020B0604020202020204" pitchFamily="34" charset="0"/>
              </a:rPr>
              <a:t>rowid</a:t>
            </a:r>
            <a:r>
              <a:rPr lang="en-US" altLang="en-US" dirty="0" smtClean="0">
                <a:latin typeface="Arial" panose="020B0604020202020204" pitchFamily="34" charset="0"/>
                <a:cs typeface="Arial" panose="020B0604020202020204" pitchFamily="34" charset="0"/>
              </a:rPr>
              <a:t> and the </a:t>
            </a:r>
            <a:r>
              <a:rPr lang="en-US" altLang="en-US" dirty="0" err="1" smtClean="0">
                <a:latin typeface="Arial" panose="020B0604020202020204" pitchFamily="34" charset="0"/>
                <a:cs typeface="Arial" panose="020B0604020202020204" pitchFamily="34" charset="0"/>
              </a:rPr>
              <a:t>slotlength</a:t>
            </a:r>
            <a:r>
              <a:rPr lang="en-US" altLang="en-US" dirty="0" smtClean="0">
                <a:latin typeface="Arial" panose="020B0604020202020204" pitchFamily="34" charset="0"/>
                <a:cs typeface="Arial" panose="020B0604020202020204" pitchFamily="34" charset="0"/>
              </a:rPr>
              <a:t> again.  Very similar to the HINSERT.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And Looking at the DELITEM, we see additional columns of the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the </a:t>
            </a:r>
            <a:r>
              <a:rPr lang="en-US" altLang="en-US" dirty="0" err="1" smtClean="0">
                <a:latin typeface="Arial" panose="020B0604020202020204" pitchFamily="34" charset="0"/>
                <a:cs typeface="Arial" panose="020B0604020202020204" pitchFamily="34" charset="0"/>
              </a:rPr>
              <a:t>rowid</a:t>
            </a:r>
            <a:r>
              <a:rPr lang="en-US" altLang="en-US" dirty="0" smtClean="0">
                <a:latin typeface="Arial" panose="020B0604020202020204" pitchFamily="34" charset="0"/>
                <a:cs typeface="Arial" panose="020B0604020202020204" pitchFamily="34" charset="0"/>
              </a:rPr>
              <a:t>, the logical page number,  key number and the key value length.</a:t>
            </a: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8492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extended</a:t>
            </a:r>
            <a:r>
              <a:rPr lang="en-US" baseline="0" dirty="0" smtClean="0"/>
              <a:t> information is poorly documented or not documented at all </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19</a:t>
            </a:fld>
            <a:endParaRPr lang="en-US"/>
          </a:p>
        </p:txBody>
      </p:sp>
    </p:spTree>
    <p:extLst>
      <p:ext uri="{BB962C8B-B14F-4D97-AF65-F5344CB8AC3E}">
        <p14:creationId xmlns:p14="http://schemas.microsoft.com/office/powerpoint/2010/main" val="1373429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20</a:t>
            </a:fld>
            <a:endParaRPr lang="en-US"/>
          </a:p>
        </p:txBody>
      </p:sp>
    </p:spTree>
    <p:extLst>
      <p:ext uri="{BB962C8B-B14F-4D97-AF65-F5344CB8AC3E}">
        <p14:creationId xmlns:p14="http://schemas.microsoft.com/office/powerpoint/2010/main" val="1812591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F8364CA-9DC4-433A-A49C-C8CF675B9CE7}" type="slidenum">
              <a:rPr lang="en-US" smtClean="0"/>
              <a:pPr/>
              <a:t>21</a:t>
            </a:fld>
            <a:endParaRPr lang="en-US"/>
          </a:p>
        </p:txBody>
      </p:sp>
    </p:spTree>
    <p:extLst>
      <p:ext uri="{BB962C8B-B14F-4D97-AF65-F5344CB8AC3E}">
        <p14:creationId xmlns:p14="http://schemas.microsoft.com/office/powerpoint/2010/main" val="646228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a:t>
            </a:r>
            <a:r>
              <a:rPr lang="en-US" baseline="0" dirty="0" smtClean="0"/>
              <a:t> from the manual ….   </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22</a:t>
            </a:fld>
            <a:endParaRPr lang="en-US"/>
          </a:p>
        </p:txBody>
      </p:sp>
    </p:spTree>
    <p:extLst>
      <p:ext uri="{BB962C8B-B14F-4D97-AF65-F5344CB8AC3E}">
        <p14:creationId xmlns:p14="http://schemas.microsoft.com/office/powerpoint/2010/main" val="3915669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mentioned on</a:t>
            </a:r>
            <a:r>
              <a:rPr lang="en-US" baseline="0" dirty="0" smtClean="0"/>
              <a:t> previous slide you can not alter a table marked for capture much in a similar way you cannot alter a table defined for replication</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23</a:t>
            </a:fld>
            <a:endParaRPr lang="en-US"/>
          </a:p>
        </p:txBody>
      </p:sp>
    </p:spTree>
    <p:extLst>
      <p:ext uri="{BB962C8B-B14F-4D97-AF65-F5344CB8AC3E}">
        <p14:creationId xmlns:p14="http://schemas.microsoft.com/office/powerpoint/2010/main" val="3623341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Two slides ago we saw how the manual states</a:t>
            </a:r>
            <a:r>
              <a:rPr lang="en-US" baseline="0" dirty="0" smtClean="0"/>
              <a:t> you can’t back into the passed.  </a:t>
            </a:r>
          </a:p>
          <a:p>
            <a:endParaRPr lang="en-US" baseline="0" dirty="0" smtClean="0"/>
          </a:p>
          <a:p>
            <a:r>
              <a:rPr lang="en-US" baseline="0" dirty="0" smtClean="0"/>
              <a:t>No idea if the manual is wrong or it is just wrong now with respect to CDC - </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24</a:t>
            </a:fld>
            <a:endParaRPr lang="en-US"/>
          </a:p>
        </p:txBody>
      </p:sp>
    </p:spTree>
    <p:extLst>
      <p:ext uri="{BB962C8B-B14F-4D97-AF65-F5344CB8AC3E}">
        <p14:creationId xmlns:p14="http://schemas.microsoft.com/office/powerpoint/2010/main" val="26365460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Based</a:t>
            </a:r>
            <a:r>
              <a:rPr lang="en-US" baseline="0" dirty="0" smtClean="0"/>
              <a:t> in $INFORMIXDIR/etc/cdcapi.ec</a:t>
            </a:r>
          </a:p>
          <a:p>
            <a:endParaRPr lang="en-US" baseline="0" dirty="0" smtClean="0"/>
          </a:p>
          <a:p>
            <a:r>
              <a:rPr lang="en-US" dirty="0" err="1" smtClean="0"/>
              <a:t>cdc_set_fullrowlogging</a:t>
            </a:r>
            <a:r>
              <a:rPr lang="en-US" dirty="0" smtClean="0"/>
              <a:t>--(--"</a:t>
            </a:r>
            <a:r>
              <a:rPr lang="en-US" sz="1200" i="1" kern="1200" dirty="0" err="1" smtClean="0">
                <a:solidFill>
                  <a:schemeClr val="tx1"/>
                </a:solidFill>
                <a:effectLst/>
                <a:latin typeface="+mn-lt"/>
                <a:ea typeface="+mn-ea"/>
                <a:cs typeface="+mn-cs"/>
              </a:rPr>
              <a:t>database</a:t>
            </a:r>
            <a:r>
              <a:rPr lang="en-US" dirty="0" err="1" smtClean="0"/>
              <a:t>:</a:t>
            </a:r>
            <a:r>
              <a:rPr lang="en-US" sz="1200" i="1" kern="1200" dirty="0" err="1" smtClean="0">
                <a:solidFill>
                  <a:schemeClr val="tx1"/>
                </a:solidFill>
                <a:effectLst/>
                <a:latin typeface="+mn-lt"/>
                <a:ea typeface="+mn-ea"/>
                <a:cs typeface="+mn-cs"/>
              </a:rPr>
              <a:t>owner</a:t>
            </a:r>
            <a:r>
              <a:rPr lang="en-US" dirty="0" err="1" smtClean="0"/>
              <a:t>.</a:t>
            </a:r>
            <a:r>
              <a:rPr lang="en-US" sz="1200" i="1" kern="1200" dirty="0" err="1" smtClean="0">
                <a:solidFill>
                  <a:schemeClr val="tx1"/>
                </a:solidFill>
                <a:effectLst/>
                <a:latin typeface="+mn-lt"/>
                <a:ea typeface="+mn-ea"/>
                <a:cs typeface="+mn-cs"/>
              </a:rPr>
              <a:t>table_name</a:t>
            </a:r>
            <a:r>
              <a:rPr lang="en-US" dirty="0" smtClean="0"/>
              <a:t>"-------&gt; &gt;--,--</a:t>
            </a:r>
            <a:r>
              <a:rPr lang="en-US" sz="1200" i="1" kern="1200" baseline="0" dirty="0" smtClean="0">
                <a:solidFill>
                  <a:schemeClr val="tx1"/>
                </a:solidFill>
                <a:effectLst/>
                <a:latin typeface="+mn-lt"/>
                <a:ea typeface="+mn-ea"/>
                <a:cs typeface="+mn-cs"/>
              </a:rPr>
              <a:t> 0 or 1)</a:t>
            </a:r>
            <a:endParaRPr lang="en-US" baseline="0" dirty="0" smtClean="0"/>
          </a:p>
          <a:p>
            <a:endParaRPr lang="en-US" baseline="0" dirty="0" smtClean="0"/>
          </a:p>
          <a:p>
            <a:r>
              <a:rPr lang="en-US" dirty="0" err="1" smtClean="0"/>
              <a:t>cdc_opensess</a:t>
            </a:r>
            <a:r>
              <a:rPr lang="en-US" dirty="0" smtClean="0"/>
              <a:t>--(--"--</a:t>
            </a:r>
            <a:r>
              <a:rPr lang="en-US" sz="1200" i="1" kern="1200" dirty="0" err="1" smtClean="0">
                <a:solidFill>
                  <a:schemeClr val="tx1"/>
                </a:solidFill>
                <a:effectLst/>
                <a:latin typeface="+mn-lt"/>
                <a:ea typeface="+mn-ea"/>
                <a:cs typeface="+mn-cs"/>
              </a:rPr>
              <a:t>server_name</a:t>
            </a:r>
            <a:r>
              <a:rPr lang="en-US" dirty="0" smtClean="0"/>
              <a:t>--"--,--</a:t>
            </a:r>
            <a:r>
              <a:rPr lang="en-US" sz="1200" i="1" kern="1200" dirty="0" err="1" smtClean="0">
                <a:solidFill>
                  <a:schemeClr val="tx1"/>
                </a:solidFill>
                <a:effectLst/>
                <a:latin typeface="+mn-lt"/>
                <a:ea typeface="+mn-ea"/>
                <a:cs typeface="+mn-cs"/>
              </a:rPr>
              <a:t>session_ID</a:t>
            </a:r>
            <a:r>
              <a:rPr lang="en-US" dirty="0" smtClean="0"/>
              <a:t>--,--</a:t>
            </a:r>
            <a:r>
              <a:rPr lang="en-US" sz="1200" i="1" kern="1200" dirty="0" smtClean="0">
                <a:solidFill>
                  <a:schemeClr val="tx1"/>
                </a:solidFill>
                <a:effectLst/>
                <a:latin typeface="+mn-lt"/>
                <a:ea typeface="+mn-ea"/>
                <a:cs typeface="+mn-cs"/>
              </a:rPr>
              <a:t>timeout</a:t>
            </a:r>
            <a:r>
              <a:rPr lang="en-US" dirty="0" smtClean="0"/>
              <a:t>--,--&gt; &gt;--</a:t>
            </a:r>
            <a:r>
              <a:rPr lang="en-US" sz="1200" i="1" kern="1200" dirty="0" err="1" smtClean="0">
                <a:solidFill>
                  <a:schemeClr val="tx1"/>
                </a:solidFill>
                <a:effectLst/>
                <a:latin typeface="+mn-lt"/>
                <a:ea typeface="+mn-ea"/>
                <a:cs typeface="+mn-cs"/>
              </a:rPr>
              <a:t>max_recs</a:t>
            </a:r>
            <a:r>
              <a:rPr lang="en-US" dirty="0" smtClean="0"/>
              <a:t>--,--</a:t>
            </a:r>
            <a:r>
              <a:rPr lang="en-US" sz="1200" i="1" kern="1200" dirty="0" err="1" smtClean="0">
                <a:solidFill>
                  <a:schemeClr val="tx1"/>
                </a:solidFill>
                <a:effectLst/>
                <a:latin typeface="+mn-lt"/>
                <a:ea typeface="+mn-ea"/>
                <a:cs typeface="+mn-cs"/>
              </a:rPr>
              <a:t>major_version</a:t>
            </a:r>
            <a:r>
              <a:rPr lang="en-US" dirty="0" smtClean="0"/>
              <a:t>--,--</a:t>
            </a:r>
            <a:r>
              <a:rPr lang="en-US" sz="1200" i="1" kern="1200" dirty="0" err="1" smtClean="0">
                <a:solidFill>
                  <a:schemeClr val="tx1"/>
                </a:solidFill>
                <a:effectLst/>
                <a:latin typeface="+mn-lt"/>
                <a:ea typeface="+mn-ea"/>
                <a:cs typeface="+mn-cs"/>
              </a:rPr>
              <a:t>minor_version</a:t>
            </a:r>
            <a:r>
              <a:rPr lang="en-US" dirty="0" smtClean="0"/>
              <a:t>--)------------</a:t>
            </a:r>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26</a:t>
            </a:fld>
            <a:endParaRPr lang="en-US"/>
          </a:p>
        </p:txBody>
      </p:sp>
    </p:spTree>
    <p:extLst>
      <p:ext uri="{BB962C8B-B14F-4D97-AF65-F5344CB8AC3E}">
        <p14:creationId xmlns:p14="http://schemas.microsoft.com/office/powerpoint/2010/main" val="39397479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Based</a:t>
            </a:r>
            <a:r>
              <a:rPr lang="en-US" baseline="0" dirty="0" smtClean="0"/>
              <a:t> in $INFORMIXDIR/etc/cdcapi.ec</a:t>
            </a:r>
          </a:p>
          <a:p>
            <a:endParaRPr lang="en-US" baseline="0" dirty="0" smtClean="0"/>
          </a:p>
          <a:p>
            <a:r>
              <a:rPr lang="en-US" baseline="0" dirty="0" smtClean="0"/>
              <a:t>Within the demo code they use </a:t>
            </a:r>
            <a:r>
              <a:rPr lang="en-US" baseline="0" dirty="0" err="1" smtClean="0"/>
              <a:t>tabid</a:t>
            </a:r>
            <a:r>
              <a:rPr lang="en-US" baseline="0" dirty="0" smtClean="0"/>
              <a:t>, it is not </a:t>
            </a:r>
            <a:r>
              <a:rPr lang="en-US" baseline="0" dirty="0" err="1" smtClean="0"/>
              <a:t>systables</a:t>
            </a:r>
            <a:r>
              <a:rPr lang="en-US" baseline="0" dirty="0" smtClean="0"/>
              <a:t> </a:t>
            </a:r>
            <a:r>
              <a:rPr lang="en-US" baseline="0" dirty="0" err="1" smtClean="0"/>
              <a:t>tabid</a:t>
            </a:r>
            <a:r>
              <a:rPr lang="en-US" baseline="0" dirty="0" smtClean="0"/>
              <a:t>.  It is just an array offset, the code is hard coded to a max of 10 tables</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27</a:t>
            </a:fld>
            <a:endParaRPr lang="en-US"/>
          </a:p>
        </p:txBody>
      </p:sp>
    </p:spTree>
    <p:extLst>
      <p:ext uri="{BB962C8B-B14F-4D97-AF65-F5344CB8AC3E}">
        <p14:creationId xmlns:p14="http://schemas.microsoft.com/office/powerpoint/2010/main" val="12850960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loop until</a:t>
            </a:r>
            <a:r>
              <a:rPr lang="en-US" baseline="0" dirty="0" smtClean="0"/>
              <a:t> we have hit the 2GB LOB limit or we timeout.  We don’t need anymore  SQL to read the logs</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Recptr</a:t>
            </a:r>
            <a:r>
              <a:rPr lang="en-US" baseline="0" dirty="0" smtClean="0"/>
              <a:t> will point to the LOB positions</a:t>
            </a:r>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28</a:t>
            </a:fld>
            <a:endParaRPr lang="en-US"/>
          </a:p>
        </p:txBody>
      </p:sp>
    </p:spTree>
    <p:extLst>
      <p:ext uri="{BB962C8B-B14F-4D97-AF65-F5344CB8AC3E}">
        <p14:creationId xmlns:p14="http://schemas.microsoft.com/office/powerpoint/2010/main" val="7595707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Record type is the important part as it will determine what we need do next</a:t>
            </a:r>
          </a:p>
          <a:p>
            <a:endParaRPr lang="en-US" baseline="0" dirty="0" smtClean="0"/>
          </a:p>
          <a:p>
            <a:r>
              <a:rPr lang="en-US" baseline="0" dirty="0" err="1" smtClean="0"/>
              <a:t>Get_cdc</a:t>
            </a:r>
            <a:r>
              <a:rPr lang="en-US" baseline="0" dirty="0" smtClean="0"/>
              <a:t> are in the demo code</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get_cdc_rectype_name</a:t>
            </a:r>
            <a:r>
              <a:rPr lang="en-US" baseline="0" dirty="0" smtClean="0"/>
              <a:t>: For a given CDC log record type that we snooped, find the symbolic name and the description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get_cdc_log_type</a:t>
            </a:r>
            <a:r>
              <a:rPr lang="en-US" baseline="0" dirty="0" smtClean="0"/>
              <a:t> : For a given symbolic name of the CDC log record find the </a:t>
            </a:r>
            <a:r>
              <a:rPr lang="en-US" baseline="0" dirty="0" err="1" smtClean="0"/>
              <a:t>logrec</a:t>
            </a:r>
            <a:r>
              <a:rPr lang="en-US" baseline="0" dirty="0" smtClean="0"/>
              <a:t> type that this program defined</a:t>
            </a:r>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29</a:t>
            </a:fld>
            <a:endParaRPr lang="en-US"/>
          </a:p>
        </p:txBody>
      </p:sp>
    </p:spTree>
    <p:extLst>
      <p:ext uri="{BB962C8B-B14F-4D97-AF65-F5344CB8AC3E}">
        <p14:creationId xmlns:p14="http://schemas.microsoft.com/office/powerpoint/2010/main" val="2821582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Courier New" panose="02070309020205020404" pitchFamily="49" charset="0"/>
                <a:cs typeface="Courier New" panose="02070309020205020404" pitchFamily="49" charset="0"/>
              </a:rPr>
              <a:t>CDC_REC_DISCARD – this is</a:t>
            </a:r>
            <a:r>
              <a:rPr lang="en-US" sz="1200" baseline="0" dirty="0" smtClean="0">
                <a:latin typeface="Courier New" panose="02070309020205020404" pitchFamily="49" charset="0"/>
                <a:cs typeface="Courier New" panose="02070309020205020404" pitchFamily="49" charset="0"/>
              </a:rPr>
              <a:t> a strange one, basically says ignore the operation in the transaction</a:t>
            </a:r>
          </a:p>
          <a:p>
            <a:r>
              <a:rPr lang="en-US" sz="1200" dirty="0" smtClean="0">
                <a:latin typeface="Courier New" panose="02070309020205020404" pitchFamily="49" charset="0"/>
                <a:cs typeface="Courier New" panose="02070309020205020404" pitchFamily="49" charset="0"/>
              </a:rPr>
              <a:t>CDC_REC_TABSCHEMA</a:t>
            </a:r>
            <a:r>
              <a:rPr lang="en-US" sz="1200" baseline="0" dirty="0" smtClean="0">
                <a:latin typeface="Courier New" panose="02070309020205020404" pitchFamily="49" charset="0"/>
                <a:cs typeface="Courier New" panose="02070309020205020404" pitchFamily="49" charset="0"/>
              </a:rPr>
              <a:t> – seems to happen once per captured table</a:t>
            </a:r>
          </a:p>
          <a:p>
            <a:endParaRPr lang="en-US" sz="1200" baseline="0" dirty="0" smtClean="0">
              <a:latin typeface="Courier New" panose="02070309020205020404" pitchFamily="49" charset="0"/>
              <a:cs typeface="Courier New" panose="02070309020205020404" pitchFamily="49" charset="0"/>
            </a:endParaRPr>
          </a:p>
          <a:p>
            <a:r>
              <a:rPr lang="en-US" sz="1200" baseline="0" dirty="0" smtClean="0">
                <a:latin typeface="Courier New" panose="02070309020205020404" pitchFamily="49" charset="0"/>
                <a:cs typeface="Courier New" panose="02070309020205020404" pitchFamily="49" charset="0"/>
              </a:rPr>
              <a:t>The rest are fairly obvious</a:t>
            </a:r>
          </a:p>
          <a:p>
            <a:endParaRPr lang="en-US" sz="1200" baseline="0" dirty="0" smtClean="0">
              <a:latin typeface="Courier New" panose="02070309020205020404" pitchFamily="49" charset="0"/>
              <a:cs typeface="Courier New" panose="02070309020205020404" pitchFamily="49" charset="0"/>
            </a:endParaRPr>
          </a:p>
          <a:p>
            <a:r>
              <a:rPr lang="en-US" sz="1200" baseline="0" dirty="0" smtClean="0">
                <a:latin typeface="Courier New" panose="02070309020205020404" pitchFamily="49" charset="0"/>
                <a:cs typeface="Courier New" panose="02070309020205020404" pitchFamily="49" charset="0"/>
              </a:rPr>
              <a:t>As we say on the this slide we just pass in </a:t>
            </a:r>
            <a:r>
              <a:rPr lang="en-US" sz="1200" baseline="0" dirty="0" err="1" smtClean="0">
                <a:latin typeface="Courier New" panose="02070309020205020404" pitchFamily="49" charset="0"/>
                <a:cs typeface="Courier New" panose="02070309020205020404" pitchFamily="49" charset="0"/>
              </a:rPr>
              <a:t>recptr</a:t>
            </a:r>
            <a:r>
              <a:rPr lang="en-US" sz="1200" baseline="0" dirty="0" smtClean="0">
                <a:latin typeface="Courier New" panose="02070309020205020404" pitchFamily="49" charset="0"/>
                <a:cs typeface="Courier New" panose="02070309020205020404" pitchFamily="49" charset="0"/>
              </a:rPr>
              <a:t>, depending on the </a:t>
            </a:r>
            <a:r>
              <a:rPr lang="en-US" sz="1200" baseline="0" dirty="0" err="1" smtClean="0">
                <a:latin typeface="Courier New" panose="02070309020205020404" pitchFamily="49" charset="0"/>
                <a:cs typeface="Courier New" panose="02070309020205020404" pitchFamily="49" charset="0"/>
              </a:rPr>
              <a:t>cur_logtype</a:t>
            </a:r>
            <a:r>
              <a:rPr lang="en-US" sz="1200" baseline="0" dirty="0" smtClean="0">
                <a:latin typeface="Courier New" panose="02070309020205020404" pitchFamily="49" charset="0"/>
                <a:cs typeface="Courier New" panose="02070309020205020404" pitchFamily="49" charset="0"/>
              </a:rPr>
              <a:t> we map that to appropriate structure as we see on the next slide</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30</a:t>
            </a:fld>
            <a:endParaRPr lang="en-US"/>
          </a:p>
        </p:txBody>
      </p:sp>
    </p:spTree>
    <p:extLst>
      <p:ext uri="{BB962C8B-B14F-4D97-AF65-F5344CB8AC3E}">
        <p14:creationId xmlns:p14="http://schemas.microsoft.com/office/powerpoint/2010/main" val="1444176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Courier New" panose="02070309020205020404" pitchFamily="49" charset="0"/>
                <a:cs typeface="Courier New" panose="02070309020205020404" pitchFamily="49" charset="0"/>
              </a:rPr>
              <a:t>I have</a:t>
            </a:r>
            <a:r>
              <a:rPr lang="en-US" sz="1200" baseline="0" dirty="0" smtClean="0">
                <a:latin typeface="Courier New" panose="02070309020205020404" pitchFamily="49" charset="0"/>
                <a:cs typeface="Courier New" panose="02070309020205020404" pitchFamily="49" charset="0"/>
              </a:rPr>
              <a:t> used this logic/approach in the real world. Had to look it up and </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31</a:t>
            </a:fld>
            <a:endParaRPr lang="en-US"/>
          </a:p>
        </p:txBody>
      </p:sp>
    </p:spTree>
    <p:extLst>
      <p:ext uri="{BB962C8B-B14F-4D97-AF65-F5344CB8AC3E}">
        <p14:creationId xmlns:p14="http://schemas.microsoft.com/office/powerpoint/2010/main" val="26944638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Schema matches compares</a:t>
            </a:r>
            <a:r>
              <a:rPr lang="en-US" baseline="0" dirty="0" smtClean="0"/>
              <a:t> what the record says it is to what we are asking for. The structures you need are documented</a:t>
            </a:r>
          </a:p>
          <a:p>
            <a:endParaRPr lang="en-US" baseline="0" dirty="0" smtClean="0"/>
          </a:p>
          <a:p>
            <a:r>
              <a:rPr lang="en-US" baseline="0" dirty="0" smtClean="0"/>
              <a:t>The column list from command line doesn’t understand wildcard for columns, you need to code that</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32</a:t>
            </a:fld>
            <a:endParaRPr lang="en-US"/>
          </a:p>
        </p:txBody>
      </p:sp>
    </p:spTree>
    <p:extLst>
      <p:ext uri="{BB962C8B-B14F-4D97-AF65-F5344CB8AC3E}">
        <p14:creationId xmlns:p14="http://schemas.microsoft.com/office/powerpoint/2010/main" val="38667251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Based on the columns</a:t>
            </a:r>
            <a:r>
              <a:rPr lang="en-US" baseline="0" dirty="0" smtClean="0"/>
              <a:t> we have asked for then we create temp table of that structure so we can ESQL describe functionality to build structure what will allows to process DML records</a:t>
            </a:r>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33</a:t>
            </a:fld>
            <a:endParaRPr lang="en-US"/>
          </a:p>
        </p:txBody>
      </p:sp>
    </p:spTree>
    <p:extLst>
      <p:ext uri="{BB962C8B-B14F-4D97-AF65-F5344CB8AC3E}">
        <p14:creationId xmlns:p14="http://schemas.microsoft.com/office/powerpoint/2010/main" val="13998529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34</a:t>
            </a:fld>
            <a:endParaRPr lang="en-US"/>
          </a:p>
        </p:txBody>
      </p:sp>
    </p:spTree>
    <p:extLst>
      <p:ext uri="{BB962C8B-B14F-4D97-AF65-F5344CB8AC3E}">
        <p14:creationId xmlns:p14="http://schemas.microsoft.com/office/powerpoint/2010/main" val="32374104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a:t>
            </a:r>
            <a:r>
              <a:rPr lang="en-US" baseline="0" dirty="0" smtClean="0"/>
              <a:t>f you know the PK then you can tweak the where clause, As above we don’t update the columns that haven’t changed but that is down to you and who you want to code it.  AFAIR the demo code will show all the columns</a:t>
            </a:r>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35</a:t>
            </a:fld>
            <a:endParaRPr lang="en-US"/>
          </a:p>
        </p:txBody>
      </p:sp>
    </p:spTree>
    <p:extLst>
      <p:ext uri="{BB962C8B-B14F-4D97-AF65-F5344CB8AC3E}">
        <p14:creationId xmlns:p14="http://schemas.microsoft.com/office/powerpoint/2010/main" val="7036341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r>
              <a:rPr lang="en-US" baseline="0" dirty="0" smtClean="0"/>
              <a:t>Things to consider</a:t>
            </a:r>
          </a:p>
          <a:p>
            <a:r>
              <a:rPr lang="en-US" baseline="0" dirty="0" smtClean="0"/>
              <a:t>Stop at LSN</a:t>
            </a:r>
          </a:p>
          <a:p>
            <a:pPr marL="171450" indent="-171450">
              <a:buFont typeface="Arial" panose="020B0604020202020204" pitchFamily="34" charset="0"/>
              <a:buChar char="•"/>
            </a:pPr>
            <a:r>
              <a:rPr lang="en-US" baseline="0" dirty="0" smtClean="0"/>
              <a:t>From all columns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36</a:t>
            </a:fld>
            <a:endParaRPr lang="en-US"/>
          </a:p>
        </p:txBody>
      </p:sp>
    </p:spTree>
    <p:extLst>
      <p:ext uri="{BB962C8B-B14F-4D97-AF65-F5344CB8AC3E}">
        <p14:creationId xmlns:p14="http://schemas.microsoft.com/office/powerpoint/2010/main" val="12201876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r>
              <a:rPr lang="en-US" baseline="0" dirty="0" smtClean="0"/>
              <a:t>Things to consider</a:t>
            </a:r>
          </a:p>
          <a:p>
            <a:r>
              <a:rPr lang="en-US" baseline="0" dirty="0" smtClean="0"/>
              <a:t>Stop at LSN</a:t>
            </a:r>
          </a:p>
          <a:p>
            <a:pPr marL="171450" indent="-171450">
              <a:buFont typeface="Arial" panose="020B0604020202020204" pitchFamily="34" charset="0"/>
              <a:buChar char="•"/>
            </a:pPr>
            <a:r>
              <a:rPr lang="en-US" baseline="0" dirty="0" smtClean="0"/>
              <a:t>From all columns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37</a:t>
            </a:fld>
            <a:endParaRPr lang="en-US"/>
          </a:p>
        </p:txBody>
      </p:sp>
    </p:spTree>
    <p:extLst>
      <p:ext uri="{BB962C8B-B14F-4D97-AF65-F5344CB8AC3E}">
        <p14:creationId xmlns:p14="http://schemas.microsoft.com/office/powerpoint/2010/main" val="9816561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US" baseline="0" dirty="0" smtClean="0"/>
          </a:p>
          <a:p>
            <a:r>
              <a:rPr lang="en-US" baseline="0" dirty="0" smtClean="0"/>
              <a:t>Typically when you display char data you will get ‘rubbish’ on the screen </a:t>
            </a:r>
          </a:p>
          <a:p>
            <a:endParaRPr lang="en-US" baseline="0" dirty="0" smtClean="0"/>
          </a:p>
          <a:p>
            <a:r>
              <a:rPr lang="en-US" baseline="0" dirty="0" smtClean="0"/>
              <a:t>The log record format is in network independent format.  That means that we have to have special routines to deal with bit/little endian issues</a:t>
            </a:r>
          </a:p>
          <a:p>
            <a:endParaRPr lang="en-US" baseline="0" dirty="0" smtClean="0"/>
          </a:p>
          <a:p>
            <a:r>
              <a:rPr lang="en-US" baseline="0" dirty="0" smtClean="0"/>
              <a:t>double and float comes in </a:t>
            </a:r>
            <a:r>
              <a:rPr lang="en-US" baseline="0" dirty="0" err="1" smtClean="0"/>
              <a:t>bigendian</a:t>
            </a:r>
            <a:r>
              <a:rPr lang="en-US" baseline="0" dirty="0" smtClean="0"/>
              <a:t> format, we need routines to  extract them correctly depending upon then platform on which  this program   runs.</a:t>
            </a:r>
          </a:p>
          <a:p>
            <a:endParaRPr lang="en-US" baseline="0" dirty="0" smtClean="0"/>
          </a:p>
          <a:p>
            <a:endParaRPr lang="en-US" baseline="0" dirty="0" smtClean="0"/>
          </a:p>
          <a:p>
            <a:r>
              <a:rPr lang="en-US" baseline="0" dirty="0" smtClean="0"/>
              <a:t>In the demo code there are functions to ‘fix’ the </a:t>
            </a:r>
            <a:r>
              <a:rPr lang="en-US" baseline="0" dirty="0" err="1" smtClean="0"/>
              <a:t>endians</a:t>
            </a:r>
            <a:r>
              <a:rPr lang="en-US" baseline="0" dirty="0" smtClean="0"/>
              <a:t> – if you have your own just use them</a:t>
            </a:r>
          </a:p>
          <a:p>
            <a:endParaRPr lang="en-US" baseline="0" dirty="0" smtClean="0"/>
          </a:p>
          <a:p>
            <a:r>
              <a:rPr lang="en-US" baseline="0" dirty="0" smtClean="0"/>
              <a:t>I have NOT tested CDC with a table that no longer exists.</a:t>
            </a:r>
          </a:p>
          <a:p>
            <a:endParaRPr lang="en-US" baseline="0" dirty="0" smtClean="0"/>
          </a:p>
          <a:p>
            <a:r>
              <a:rPr lang="en-US" baseline="0" dirty="0" smtClean="0"/>
              <a:t>How many tables you can capture per ‘client’ depends on how the busy the tables are, how large the tables are etc. The demo code is hardcoded to 10, the real limit is not documented but I have always assumed it will be hard code limit that you would never see in the real world, 32K, 64K tables or sessions or similar. </a:t>
            </a:r>
          </a:p>
          <a:p>
            <a:endParaRPr lang="en-US" baseline="0" dirty="0" smtClean="0"/>
          </a:p>
          <a:p>
            <a:r>
              <a:rPr lang="en-US" baseline="0" dirty="0" smtClean="0"/>
              <a:t>But from dev this morning ‘there is not limit’  so I assume its more do we have server capacity to keep up with what we are asking for</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38</a:t>
            </a:fld>
            <a:endParaRPr lang="en-US"/>
          </a:p>
        </p:txBody>
      </p:sp>
    </p:spTree>
    <p:extLst>
      <p:ext uri="{BB962C8B-B14F-4D97-AF65-F5344CB8AC3E}">
        <p14:creationId xmlns:p14="http://schemas.microsoft.com/office/powerpoint/2010/main" val="37153058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You</a:t>
            </a:r>
            <a:r>
              <a:rPr lang="en-US" baseline="0" dirty="0" smtClean="0"/>
              <a:t> can write your own program to parse the logs, it will get around some of the issues of CDC, </a:t>
            </a:r>
          </a:p>
          <a:p>
            <a:r>
              <a:rPr lang="en-US" baseline="0" dirty="0" smtClean="0"/>
              <a:t>engine being offline, </a:t>
            </a:r>
          </a:p>
          <a:p>
            <a:r>
              <a:rPr lang="en-US" baseline="0" dirty="0" smtClean="0"/>
              <a:t>tables no longer existing, </a:t>
            </a:r>
          </a:p>
          <a:p>
            <a:r>
              <a:rPr lang="en-US" baseline="0" dirty="0" smtClean="0"/>
              <a:t>reading from log tapes </a:t>
            </a:r>
          </a:p>
          <a:p>
            <a:endParaRPr lang="en-US" baseline="0" dirty="0" smtClean="0"/>
          </a:p>
          <a:p>
            <a:r>
              <a:rPr lang="en-US" baseline="0" dirty="0" smtClean="0"/>
              <a:t>but you have other issues, </a:t>
            </a:r>
          </a:p>
          <a:p>
            <a:endParaRPr lang="en-US" baseline="0" dirty="0" smtClean="0"/>
          </a:p>
          <a:p>
            <a:r>
              <a:rPr lang="en-US" baseline="0" dirty="0" smtClean="0"/>
              <a:t>the main one being moving around the logs accurately, you can have the data across multiple pages in different logical log </a:t>
            </a:r>
            <a:r>
              <a:rPr lang="en-US" baseline="0" dirty="0" err="1" smtClean="0"/>
              <a:t>dbspaces</a:t>
            </a:r>
            <a:endParaRPr lang="en-US" baseline="0" dirty="0" smtClean="0"/>
          </a:p>
          <a:p>
            <a:r>
              <a:rPr lang="en-US" baseline="0" dirty="0" smtClean="0"/>
              <a:t>Lots of things aren’t documented</a:t>
            </a:r>
            <a:endParaRPr lang="en-US" dirty="0" smtClean="0"/>
          </a:p>
          <a:p>
            <a:endParaRPr lang="en-US" dirty="0" smtClean="0"/>
          </a:p>
          <a:p>
            <a:r>
              <a:rPr lang="en-US" dirty="0" smtClean="0"/>
              <a:t>Doesn’t need</a:t>
            </a:r>
            <a:r>
              <a:rPr lang="en-US" baseline="0" dirty="0" smtClean="0"/>
              <a:t> to be run on the target system, just needs the log file and the schema and when the schema change</a:t>
            </a:r>
            <a:endParaRPr lang="en-US" dirty="0" smtClean="0"/>
          </a:p>
        </p:txBody>
      </p:sp>
      <p:sp>
        <p:nvSpPr>
          <p:cNvPr id="1331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670" eaLnBrk="0" hangingPunct="0">
              <a:defRPr sz="2600">
                <a:solidFill>
                  <a:schemeClr val="bg1"/>
                </a:solidFill>
                <a:latin typeface="Arial" charset="0"/>
                <a:cs typeface="Arial" charset="0"/>
              </a:defRPr>
            </a:lvl1pPr>
            <a:lvl2pPr marL="731286" indent="-281264" defTabSz="915670" eaLnBrk="0" hangingPunct="0">
              <a:defRPr sz="2600">
                <a:solidFill>
                  <a:schemeClr val="bg1"/>
                </a:solidFill>
                <a:latin typeface="Arial" charset="0"/>
                <a:cs typeface="Arial" charset="0"/>
              </a:defRPr>
            </a:lvl2pPr>
            <a:lvl3pPr marL="1125055" indent="-225011" defTabSz="915670" eaLnBrk="0" hangingPunct="0">
              <a:defRPr sz="2600">
                <a:solidFill>
                  <a:schemeClr val="bg1"/>
                </a:solidFill>
                <a:latin typeface="Arial" charset="0"/>
                <a:cs typeface="Arial" charset="0"/>
              </a:defRPr>
            </a:lvl3pPr>
            <a:lvl4pPr marL="1575077" indent="-225011" defTabSz="915670" eaLnBrk="0" hangingPunct="0">
              <a:defRPr sz="2600">
                <a:solidFill>
                  <a:schemeClr val="bg1"/>
                </a:solidFill>
                <a:latin typeface="Arial" charset="0"/>
                <a:cs typeface="Arial" charset="0"/>
              </a:defRPr>
            </a:lvl4pPr>
            <a:lvl5pPr marL="2025099" indent="-225011" defTabSz="915670" eaLnBrk="0" hangingPunct="0">
              <a:defRPr sz="2600">
                <a:solidFill>
                  <a:schemeClr val="bg1"/>
                </a:solidFill>
                <a:latin typeface="Arial" charset="0"/>
                <a:cs typeface="Arial" charset="0"/>
              </a:defRPr>
            </a:lvl5pPr>
            <a:lvl6pPr marL="2475121"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6pPr>
            <a:lvl7pPr marL="2925143"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7pPr>
            <a:lvl8pPr marL="3375165"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8pPr>
            <a:lvl9pPr marL="3825187"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9pPr>
          </a:lstStyle>
          <a:p>
            <a:pPr eaLnBrk="1" hangingPunct="1"/>
            <a:fld id="{856EC3E0-E45B-4926-9C30-F677B4919BA2}" type="slidenum">
              <a:rPr lang="en-US" sz="1200">
                <a:solidFill>
                  <a:schemeClr val="tx1"/>
                </a:solidFill>
              </a:rPr>
              <a:pPr eaLnBrk="1" hangingPunct="1"/>
              <a:t>39</a:t>
            </a:fld>
            <a:endParaRPr lang="en-US" sz="1200">
              <a:solidFill>
                <a:schemeClr val="tx1"/>
              </a:solidFill>
            </a:endParaRPr>
          </a:p>
        </p:txBody>
      </p:sp>
    </p:spTree>
    <p:extLst>
      <p:ext uri="{BB962C8B-B14F-4D97-AF65-F5344CB8AC3E}">
        <p14:creationId xmlns:p14="http://schemas.microsoft.com/office/powerpoint/2010/main" val="41101091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0275" eaLnBrk="0" hangingPunct="0">
              <a:defRPr sz="2600">
                <a:solidFill>
                  <a:schemeClr val="bg1"/>
                </a:solidFill>
                <a:latin typeface="Arial" panose="020B0604020202020204" pitchFamily="34" charset="0"/>
                <a:cs typeface="Arial" panose="020B0604020202020204" pitchFamily="34" charset="0"/>
              </a:defRPr>
            </a:lvl1pPr>
            <a:lvl2pPr marL="742950" indent="-285750" defTabSz="930275" eaLnBrk="0" hangingPunct="0">
              <a:defRPr sz="2600">
                <a:solidFill>
                  <a:schemeClr val="bg1"/>
                </a:solidFill>
                <a:latin typeface="Arial" panose="020B0604020202020204" pitchFamily="34" charset="0"/>
                <a:cs typeface="Arial" panose="020B0604020202020204" pitchFamily="34" charset="0"/>
              </a:defRPr>
            </a:lvl2pPr>
            <a:lvl3pPr marL="1143000" indent="-228600" defTabSz="930275" eaLnBrk="0" hangingPunct="0">
              <a:defRPr sz="2600">
                <a:solidFill>
                  <a:schemeClr val="bg1"/>
                </a:solidFill>
                <a:latin typeface="Arial" panose="020B0604020202020204" pitchFamily="34" charset="0"/>
                <a:cs typeface="Arial" panose="020B0604020202020204" pitchFamily="34" charset="0"/>
              </a:defRPr>
            </a:lvl3pPr>
            <a:lvl4pPr marL="1600200" indent="-228600" defTabSz="930275" eaLnBrk="0" hangingPunct="0">
              <a:defRPr sz="2600">
                <a:solidFill>
                  <a:schemeClr val="bg1"/>
                </a:solidFill>
                <a:latin typeface="Arial" panose="020B0604020202020204" pitchFamily="34" charset="0"/>
                <a:cs typeface="Arial" panose="020B0604020202020204" pitchFamily="34" charset="0"/>
              </a:defRPr>
            </a:lvl4pPr>
            <a:lvl5pPr marL="2057400" indent="-228600" defTabSz="930275" eaLnBrk="0" hangingPunct="0">
              <a:defRPr sz="2600">
                <a:solidFill>
                  <a:schemeClr val="bg1"/>
                </a:solidFill>
                <a:latin typeface="Arial" panose="020B0604020202020204" pitchFamily="34" charset="0"/>
                <a:cs typeface="Arial" panose="020B0604020202020204" pitchFamily="34" charset="0"/>
              </a:defRPr>
            </a:lvl5pPr>
            <a:lvl6pPr marL="25146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defTabSz="930275"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fld id="{BFFADC07-1D17-4ECE-A854-D90A8DDCF5D1}" type="slidenum">
              <a:rPr lang="en-US" altLang="en-US" sz="1200">
                <a:solidFill>
                  <a:schemeClr val="tx1"/>
                </a:solidFill>
              </a:rPr>
              <a:pPr eaLnBrk="1" hangingPunct="1"/>
              <a:t>40</a:t>
            </a:fld>
            <a:endParaRPr lang="en-US" altLang="en-US" sz="1200">
              <a:solidFill>
                <a:schemeClr val="tx1"/>
              </a:solidFill>
            </a:endParaRPr>
          </a:p>
        </p:txBody>
      </p:sp>
      <p:sp>
        <p:nvSpPr>
          <p:cNvPr id="114691" name="Rectangle 2"/>
          <p:cNvSpPr>
            <a:spLocks noGrp="1" noRot="1" noChangeAspect="1" noChangeArrowheads="1" noTextEdit="1"/>
          </p:cNvSpPr>
          <p:nvPr>
            <p:ph type="sldImg"/>
          </p:nvPr>
        </p:nvSpPr>
        <p:spPr>
          <a:xfrm>
            <a:off x="1174750" y="695325"/>
            <a:ext cx="4635500" cy="3476625"/>
          </a:xfrm>
          <a:ln/>
        </p:spPr>
      </p:sp>
      <p:sp>
        <p:nvSpPr>
          <p:cNvPr id="114692" name="Rectangle 3"/>
          <p:cNvSpPr>
            <a:spLocks noGrp="1" noChangeArrowheads="1"/>
          </p:cNvSpPr>
          <p:nvPr>
            <p:ph type="body" idx="1"/>
          </p:nvPr>
        </p:nvSpPr>
        <p:spPr>
          <a:xfrm>
            <a:off x="931863" y="4403725"/>
            <a:ext cx="5121275" cy="4171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cs typeface="Arial" panose="020B0604020202020204" pitchFamily="34" charset="0"/>
              </a:rPr>
              <a:t>Remember</a:t>
            </a:r>
            <a:r>
              <a:rPr lang="en-US" altLang="en-US" baseline="0" dirty="0" smtClean="0">
                <a:latin typeface="Arial" panose="020B0604020202020204" pitchFamily="34" charset="0"/>
                <a:cs typeface="Arial" panose="020B0604020202020204" pitchFamily="34" charset="0"/>
              </a:rPr>
              <a:t> our whisky table from earlier ….  </a:t>
            </a:r>
          </a:p>
          <a:p>
            <a:pPr eaLnBrk="1" hangingPunct="1"/>
            <a:endParaRPr lang="en-US" altLang="en-US" baseline="0"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Taking a look at the first portion of log records we see a BLDCL, CHALLOC and a PTEXTEND.  This is the creation of a partition, in this case </a:t>
            </a:r>
            <a:r>
              <a:rPr lang="en-US" altLang="en-US" dirty="0" err="1" smtClean="0">
                <a:latin typeface="Arial" panose="020B0604020202020204" pitchFamily="34" charset="0"/>
                <a:cs typeface="Arial" panose="020B0604020202020204" pitchFamily="34" charset="0"/>
              </a:rPr>
              <a:t>partnumber</a:t>
            </a:r>
            <a:r>
              <a:rPr lang="en-US" altLang="en-US" dirty="0" smtClean="0">
                <a:latin typeface="Arial" panose="020B0604020202020204" pitchFamily="34" charset="0"/>
                <a:cs typeface="Arial" panose="020B0604020202020204" pitchFamily="34" charset="0"/>
              </a:rPr>
              <a:t> 0x1001e0.  We also see the table name listed whisky</a:t>
            </a:r>
          </a:p>
          <a:p>
            <a:pPr eaLnBrk="1" hangingPunct="1"/>
            <a:endParaRPr lang="en-US" altLang="en-US" dirty="0" smtClean="0">
              <a:latin typeface="Arial" panose="020B0604020202020204" pitchFamily="34" charset="0"/>
              <a:cs typeface="Arial" panose="020B0604020202020204" pitchFamily="34" charset="0"/>
            </a:endParaRPr>
          </a:p>
          <a:p>
            <a:pPr eaLnBrk="1" hangingPunct="1"/>
            <a:r>
              <a:rPr lang="en-US" altLang="en-US" dirty="0" smtClean="0">
                <a:latin typeface="Arial" panose="020B0604020202020204" pitchFamily="34" charset="0"/>
                <a:cs typeface="Arial" panose="020B0604020202020204" pitchFamily="34" charset="0"/>
              </a:rPr>
              <a:t>The </a:t>
            </a:r>
            <a:r>
              <a:rPr lang="en-US" altLang="en-US" dirty="0" err="1" smtClean="0">
                <a:latin typeface="Arial" panose="020B0604020202020204" pitchFamily="34" charset="0"/>
                <a:cs typeface="Arial" panose="020B0604020202020204" pitchFamily="34" charset="0"/>
              </a:rPr>
              <a:t>Challoc</a:t>
            </a:r>
            <a:r>
              <a:rPr lang="en-US" altLang="en-US" dirty="0" smtClean="0">
                <a:latin typeface="Arial" panose="020B0604020202020204" pitchFamily="34" charset="0"/>
                <a:cs typeface="Arial" panose="020B0604020202020204" pitchFamily="34" charset="0"/>
              </a:rPr>
              <a:t> log record is a chunk extent allocation.  This is space being allocated from a specific chunk.  The additional columns include the page address.  In this instance it is chunk 1, page offset 22734.  And the other column listed here is the size of the allocation.  8 pages.</a:t>
            </a:r>
          </a:p>
          <a:p>
            <a:pPr eaLnBrk="1" hangingPunct="1"/>
            <a:endParaRPr lang="en-US" altLang="en-US"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cs typeface="Arial" panose="020B0604020202020204" pitchFamily="34" charset="0"/>
              </a:rPr>
              <a:t>This next record, takes the pages allocated from the CHALLOC and assigns them to a specific partition.  We see that partition number listed of 0x1001e0.  We also see in the additional columns the page address again.</a:t>
            </a:r>
          </a:p>
          <a:p>
            <a:pPr eaLnBrk="1" hangingPunct="1"/>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85804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We’re not going to tear apart the entire create table, as there are close to 100 log records, but following this same procedure, we can determine exactly what is happening.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5F8364CA-9DC4-433A-A49C-C8CF675B9CE7}" type="slidenum">
              <a:rPr lang="en-US" smtClean="0"/>
              <a:pPr/>
              <a:t>41</a:t>
            </a:fld>
            <a:endParaRPr lang="en-US"/>
          </a:p>
        </p:txBody>
      </p:sp>
    </p:spTree>
    <p:extLst>
      <p:ext uri="{BB962C8B-B14F-4D97-AF65-F5344CB8AC3E}">
        <p14:creationId xmlns:p14="http://schemas.microsoft.com/office/powerpoint/2010/main" val="13875744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So you can read the logical</a:t>
            </a:r>
            <a:r>
              <a:rPr lang="en-US" baseline="0" dirty="0" smtClean="0"/>
              <a:t> logs and with some care/thought recreate the DDL</a:t>
            </a:r>
          </a:p>
          <a:p>
            <a:endParaRPr lang="en-US" dirty="0" smtClean="0"/>
          </a:p>
          <a:p>
            <a:r>
              <a:rPr lang="en-US" dirty="0" smtClean="0"/>
              <a:t>Doesn’t need</a:t>
            </a:r>
            <a:r>
              <a:rPr lang="en-US" baseline="0" dirty="0" smtClean="0"/>
              <a:t> to be run on the target system, just needs the log file and the schema and when the schema change.</a:t>
            </a:r>
          </a:p>
          <a:p>
            <a:endParaRPr lang="en-US" baseline="0" dirty="0" smtClean="0"/>
          </a:p>
          <a:p>
            <a:r>
              <a:rPr lang="en-US" baseline="0" dirty="0" smtClean="0"/>
              <a:t>Doesn’t need to be a log file from the same OS and/or IDS version. However you must have the </a:t>
            </a:r>
            <a:r>
              <a:rPr lang="en-US" baseline="0" dirty="0" err="1" smtClean="0"/>
              <a:t>systables</a:t>
            </a:r>
            <a:r>
              <a:rPr lang="en-US" baseline="0" dirty="0" smtClean="0"/>
              <a:t> available via SQL</a:t>
            </a:r>
            <a:endParaRPr lang="en-US" dirty="0" smtClean="0"/>
          </a:p>
        </p:txBody>
      </p:sp>
      <p:sp>
        <p:nvSpPr>
          <p:cNvPr id="1331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670" eaLnBrk="0" hangingPunct="0">
              <a:defRPr sz="2600">
                <a:solidFill>
                  <a:schemeClr val="bg1"/>
                </a:solidFill>
                <a:latin typeface="Arial" charset="0"/>
                <a:cs typeface="Arial" charset="0"/>
              </a:defRPr>
            </a:lvl1pPr>
            <a:lvl2pPr marL="731286" indent="-281264" defTabSz="915670" eaLnBrk="0" hangingPunct="0">
              <a:defRPr sz="2600">
                <a:solidFill>
                  <a:schemeClr val="bg1"/>
                </a:solidFill>
                <a:latin typeface="Arial" charset="0"/>
                <a:cs typeface="Arial" charset="0"/>
              </a:defRPr>
            </a:lvl2pPr>
            <a:lvl3pPr marL="1125055" indent="-225011" defTabSz="915670" eaLnBrk="0" hangingPunct="0">
              <a:defRPr sz="2600">
                <a:solidFill>
                  <a:schemeClr val="bg1"/>
                </a:solidFill>
                <a:latin typeface="Arial" charset="0"/>
                <a:cs typeface="Arial" charset="0"/>
              </a:defRPr>
            </a:lvl3pPr>
            <a:lvl4pPr marL="1575077" indent="-225011" defTabSz="915670" eaLnBrk="0" hangingPunct="0">
              <a:defRPr sz="2600">
                <a:solidFill>
                  <a:schemeClr val="bg1"/>
                </a:solidFill>
                <a:latin typeface="Arial" charset="0"/>
                <a:cs typeface="Arial" charset="0"/>
              </a:defRPr>
            </a:lvl4pPr>
            <a:lvl5pPr marL="2025099" indent="-225011" defTabSz="915670" eaLnBrk="0" hangingPunct="0">
              <a:defRPr sz="2600">
                <a:solidFill>
                  <a:schemeClr val="bg1"/>
                </a:solidFill>
                <a:latin typeface="Arial" charset="0"/>
                <a:cs typeface="Arial" charset="0"/>
              </a:defRPr>
            </a:lvl5pPr>
            <a:lvl6pPr marL="2475121"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6pPr>
            <a:lvl7pPr marL="2925143"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7pPr>
            <a:lvl8pPr marL="3375165"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8pPr>
            <a:lvl9pPr marL="3825187" indent="-225011" defTabSz="915670" eaLnBrk="0" fontAlgn="base" hangingPunct="0">
              <a:spcBef>
                <a:spcPct val="0"/>
              </a:spcBef>
              <a:spcAft>
                <a:spcPct val="0"/>
              </a:spcAft>
              <a:buClr>
                <a:srgbClr val="00A3A1"/>
              </a:buClr>
              <a:buFont typeface="Wingdings" pitchFamily="2" charset="2"/>
              <a:buChar char="§"/>
              <a:defRPr sz="2600">
                <a:solidFill>
                  <a:schemeClr val="bg1"/>
                </a:solidFill>
                <a:latin typeface="Arial" charset="0"/>
                <a:cs typeface="Arial" charset="0"/>
              </a:defRPr>
            </a:lvl9pPr>
          </a:lstStyle>
          <a:p>
            <a:pPr eaLnBrk="1" hangingPunct="1"/>
            <a:fld id="{856EC3E0-E45B-4926-9C30-F677B4919BA2}" type="slidenum">
              <a:rPr lang="en-US" sz="1200">
                <a:solidFill>
                  <a:schemeClr val="tx1"/>
                </a:solidFill>
              </a:rPr>
              <a:pPr eaLnBrk="1" hangingPunct="1"/>
              <a:t>42</a:t>
            </a:fld>
            <a:endParaRPr lang="en-US" sz="1200">
              <a:solidFill>
                <a:schemeClr val="tx1"/>
              </a:solidFill>
            </a:endParaRPr>
          </a:p>
        </p:txBody>
      </p:sp>
    </p:spTree>
    <p:extLst>
      <p:ext uri="{BB962C8B-B14F-4D97-AF65-F5344CB8AC3E}">
        <p14:creationId xmlns:p14="http://schemas.microsoft.com/office/powerpoint/2010/main" val="41393225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F8364CA-9DC4-433A-A49C-C8CF675B9CE7}" type="slidenum">
              <a:rPr lang="en-US" smtClean="0"/>
              <a:pPr/>
              <a:t>43</a:t>
            </a:fld>
            <a:endParaRPr lang="en-US"/>
          </a:p>
        </p:txBody>
      </p:sp>
    </p:spTree>
    <p:extLst>
      <p:ext uri="{BB962C8B-B14F-4D97-AF65-F5344CB8AC3E}">
        <p14:creationId xmlns:p14="http://schemas.microsoft.com/office/powerpoint/2010/main" val="746121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7772400" cy="533400"/>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143000" y="838200"/>
            <a:ext cx="6400800" cy="51054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US" smtClean="0"/>
              <a:t>Determining Your Replication Goals</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baseline="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79BA720-EED6-4185-9EF5-D6D38C2158B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79BA720-EED6-4185-9EF5-D6D38C2158BA}"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79BA720-EED6-4185-9EF5-D6D38C2158BA}"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AD2F2DDC-7ECA-4848-932A-A0F6428F156D}" type="datetimeFigureOut">
              <a:rPr lang="en-US" smtClean="0"/>
              <a:pPr/>
              <a:t>7/18/2022</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US" smtClean="0"/>
              <a:t>Determining Your Replication Goals</a:t>
            </a:r>
            <a:endParaRPr lang="en-US" dirty="0"/>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79BA720-EED6-4185-9EF5-D6D38C2158BA}"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gif"/><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8" name="Picture 17" descr="logofadetowhite.jpg"/>
          <p:cNvPicPr>
            <a:picLocks noChangeAspect="1"/>
          </p:cNvPicPr>
          <p:nvPr/>
        </p:nvPicPr>
        <p:blipFill>
          <a:blip r:embed="rId15" cstate="print"/>
          <a:stretch>
            <a:fillRect/>
          </a:stretch>
        </p:blipFill>
        <p:spPr>
          <a:xfrm>
            <a:off x="0" y="6143625"/>
            <a:ext cx="9144000" cy="714375"/>
          </a:xfrm>
          <a:prstGeom prst="rect">
            <a:avLst/>
          </a:prstGeom>
        </p:spPr>
      </p:pic>
      <p:sp>
        <p:nvSpPr>
          <p:cNvPr id="2" name="Title Placeholder 1"/>
          <p:cNvSpPr>
            <a:spLocks noGrp="1"/>
          </p:cNvSpPr>
          <p:nvPr>
            <p:ph type="title"/>
          </p:nvPr>
        </p:nvSpPr>
        <p:spPr>
          <a:xfrm>
            <a:off x="457200" y="274638"/>
            <a:ext cx="8229600" cy="79216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295400"/>
            <a:ext cx="8229600" cy="44958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0" name="Straight Connector 9"/>
          <p:cNvCxnSpPr/>
          <p:nvPr/>
        </p:nvCxnSpPr>
        <p:spPr>
          <a:xfrm>
            <a:off x="0" y="6132095"/>
            <a:ext cx="9144000"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485644" y="6316145"/>
            <a:ext cx="2172711" cy="369332"/>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accent1"/>
                </a:solidFill>
              </a:rPr>
              <a:t>Change</a:t>
            </a:r>
            <a:r>
              <a:rPr lang="en-US" baseline="0" dirty="0" smtClean="0">
                <a:solidFill>
                  <a:schemeClr val="accent1"/>
                </a:solidFill>
              </a:rPr>
              <a:t> Data Capture</a:t>
            </a:r>
            <a:endParaRPr lang="en-US" dirty="0" smtClean="0">
              <a:solidFill>
                <a:schemeClr val="accent1"/>
              </a:solidFill>
            </a:endParaRPr>
          </a:p>
        </p:txBody>
      </p:sp>
      <p:pic>
        <p:nvPicPr>
          <p:cNvPr id="19" name="Picture 18" descr="logofadetowhitenologo.jpg"/>
          <p:cNvPicPr>
            <a:picLocks noChangeAspect="1"/>
          </p:cNvPicPr>
          <p:nvPr/>
        </p:nvPicPr>
        <p:blipFill>
          <a:blip r:embed="rId16" cstate="print"/>
          <a:stretch>
            <a:fillRect/>
          </a:stretch>
        </p:blipFill>
        <p:spPr>
          <a:xfrm>
            <a:off x="0" y="1"/>
            <a:ext cx="9144000" cy="228600"/>
          </a:xfrm>
          <a:prstGeom prst="rect">
            <a:avLst/>
          </a:prstGeom>
        </p:spPr>
      </p:pic>
      <p:pic>
        <p:nvPicPr>
          <p:cNvPr id="4" name="Picture 3"/>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7543800" y="6231460"/>
            <a:ext cx="1494258" cy="538703"/>
          </a:xfrm>
          <a:prstGeom prst="rect">
            <a:avLst/>
          </a:prstGeom>
        </p:spPr>
      </p:pic>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672" r:id="rId13"/>
  </p:sldLayoutIdLst>
  <p:txStyles>
    <p:titleStyle>
      <a:lvl1pPr algn="ctr" defTabSz="9144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3146425" y="2284413"/>
            <a:ext cx="2619375" cy="579437"/>
          </a:xfrm>
          <a:prstGeom prst="rect">
            <a:avLst/>
          </a:prstGeom>
          <a:noFill/>
          <a:ln w="9525" algn="ctr">
            <a:noFill/>
            <a:miter lim="800000"/>
            <a:headEnd/>
            <a:tailEnd/>
          </a:ln>
        </p:spPr>
        <p:txBody>
          <a:bodyPr wrap="none">
            <a:spAutoFit/>
          </a:bodyPr>
          <a:lstStyle/>
          <a:p>
            <a:pPr algn="ctr"/>
            <a:r>
              <a:rPr lang="en-GB" sz="3200" b="1"/>
              <a:t>Paul Watson</a:t>
            </a:r>
          </a:p>
        </p:txBody>
      </p:sp>
      <p:sp>
        <p:nvSpPr>
          <p:cNvPr id="14339" name="Text Box 5"/>
          <p:cNvSpPr txBox="1">
            <a:spLocks noChangeArrowheads="1"/>
          </p:cNvSpPr>
          <p:nvPr/>
        </p:nvSpPr>
        <p:spPr bwMode="auto">
          <a:xfrm>
            <a:off x="2909918" y="3357563"/>
            <a:ext cx="3178114" cy="830997"/>
          </a:xfrm>
          <a:prstGeom prst="rect">
            <a:avLst/>
          </a:prstGeom>
          <a:noFill/>
          <a:ln w="9525" algn="ctr">
            <a:noFill/>
            <a:miter lim="800000"/>
            <a:headEnd/>
            <a:tailEnd/>
          </a:ln>
        </p:spPr>
        <p:txBody>
          <a:bodyPr wrap="none">
            <a:spAutoFit/>
          </a:bodyPr>
          <a:lstStyle/>
          <a:p>
            <a:pPr algn="ctr"/>
            <a:r>
              <a:rPr lang="en-GB" sz="2400" dirty="0" smtClean="0"/>
              <a:t>Cell</a:t>
            </a:r>
            <a:r>
              <a:rPr lang="en-GB" sz="2400" dirty="0"/>
              <a:t>: +1 913 387 7529</a:t>
            </a:r>
          </a:p>
          <a:p>
            <a:pPr algn="ctr"/>
            <a:r>
              <a:rPr lang="en-GB" sz="2400" dirty="0"/>
              <a:t>Email: paul@oninit.com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TextBox 2"/>
          <p:cNvSpPr txBox="1"/>
          <p:nvPr/>
        </p:nvSpPr>
        <p:spPr>
          <a:xfrm>
            <a:off x="1066800" y="1600200"/>
            <a:ext cx="6629400" cy="1676400"/>
          </a:xfrm>
          <a:prstGeom prst="rect">
            <a:avLst/>
          </a:prstGeom>
          <a:noFill/>
        </p:spPr>
        <p:txBody>
          <a:bodyPr wrap="square" rtlCol="0">
            <a:spAutoFit/>
          </a:bodyPr>
          <a:lstStyle/>
          <a:p>
            <a:pPr>
              <a:spcBef>
                <a:spcPct val="20000"/>
              </a:spcBef>
            </a:pPr>
            <a:r>
              <a:rPr lang="en-US" sz="2400" dirty="0" smtClean="0">
                <a:solidFill>
                  <a:schemeClr val="tx1">
                    <a:tint val="75000"/>
                  </a:schemeClr>
                </a:solidFill>
              </a:rPr>
              <a:t>Log Files</a:t>
            </a:r>
            <a:endParaRPr lang="en-US" sz="2400" dirty="0">
              <a:solidFill>
                <a:schemeClr val="tx1">
                  <a:tint val="75000"/>
                </a:schemeClr>
              </a:solidFill>
            </a:endParaRPr>
          </a:p>
          <a:p>
            <a:pPr>
              <a:spcBef>
                <a:spcPct val="20000"/>
              </a:spcBef>
            </a:pPr>
            <a:r>
              <a:rPr lang="en-US" sz="2400" dirty="0" err="1" smtClean="0">
                <a:solidFill>
                  <a:schemeClr val="tx1">
                    <a:tint val="75000"/>
                  </a:schemeClr>
                </a:solidFill>
              </a:rPr>
              <a:t>onlog</a:t>
            </a:r>
            <a:endParaRPr lang="en-US" sz="2400" dirty="0" smtClean="0">
              <a:solidFill>
                <a:schemeClr val="tx1">
                  <a:tint val="75000"/>
                </a:schemeClr>
              </a:solidFill>
            </a:endParaRPr>
          </a:p>
          <a:p>
            <a:pPr>
              <a:spcBef>
                <a:spcPct val="20000"/>
              </a:spcBef>
            </a:pPr>
            <a:r>
              <a:rPr lang="en-US" sz="2400" dirty="0" smtClean="0">
                <a:solidFill>
                  <a:schemeClr val="tx1">
                    <a:tint val="75000"/>
                  </a:schemeClr>
                </a:solidFill>
              </a:rPr>
              <a:t>Change Data Capture</a:t>
            </a:r>
            <a:endParaRPr lang="en-US" sz="2400" dirty="0">
              <a:solidFill>
                <a:schemeClr val="tx1">
                  <a:tint val="75000"/>
                </a:schemeClr>
              </a:solidFill>
            </a:endParaRPr>
          </a:p>
          <a:p>
            <a:endParaRPr lang="en-US" dirty="0"/>
          </a:p>
        </p:txBody>
      </p:sp>
    </p:spTree>
    <p:extLst>
      <p:ext uri="{BB962C8B-B14F-4D97-AF65-F5344CB8AC3E}">
        <p14:creationId xmlns:p14="http://schemas.microsoft.com/office/powerpoint/2010/main" val="1952127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en-US" smtClean="0"/>
              <a:t>Logical Logs</a:t>
            </a:r>
          </a:p>
        </p:txBody>
      </p:sp>
      <p:sp>
        <p:nvSpPr>
          <p:cNvPr id="23555" name="Rectangle 3"/>
          <p:cNvSpPr>
            <a:spLocks noGrp="1" noChangeArrowheads="1"/>
          </p:cNvSpPr>
          <p:nvPr>
            <p:ph idx="1"/>
          </p:nvPr>
        </p:nvSpPr>
        <p:spPr/>
        <p:txBody>
          <a:bodyPr/>
          <a:lstStyle/>
          <a:p>
            <a:r>
              <a:rPr lang="en-US" altLang="en-US" smtClean="0"/>
              <a:t>The logical logs are a set of records of changes made to the database server</a:t>
            </a:r>
          </a:p>
          <a:p>
            <a:r>
              <a:rPr lang="en-US" altLang="en-US" smtClean="0"/>
              <a:t>These are used to roll back transactions, recover from system failures and for restores.</a:t>
            </a:r>
          </a:p>
        </p:txBody>
      </p:sp>
    </p:spTree>
    <p:extLst>
      <p:ext uri="{BB962C8B-B14F-4D97-AF65-F5344CB8AC3E}">
        <p14:creationId xmlns:p14="http://schemas.microsoft.com/office/powerpoint/2010/main" val="534932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smtClean="0"/>
              <a:t>onlog</a:t>
            </a:r>
          </a:p>
        </p:txBody>
      </p:sp>
      <p:sp>
        <p:nvSpPr>
          <p:cNvPr id="24579" name="Rectangle 3"/>
          <p:cNvSpPr>
            <a:spLocks noGrp="1" noChangeArrowheads="1"/>
          </p:cNvSpPr>
          <p:nvPr>
            <p:ph idx="1"/>
          </p:nvPr>
        </p:nvSpPr>
        <p:spPr/>
        <p:txBody>
          <a:bodyPr/>
          <a:lstStyle/>
          <a:p>
            <a:r>
              <a:rPr lang="en-US" altLang="en-US" smtClean="0"/>
              <a:t>onlog can be used to display and interpret logical log records</a:t>
            </a:r>
          </a:p>
          <a:p>
            <a:endParaRPr lang="en-US" altLang="en-US" smtClean="0"/>
          </a:p>
          <a:p>
            <a:r>
              <a:rPr lang="en-US" altLang="en-US" smtClean="0"/>
              <a:t>onlog is a viewer – it can not make changes to or repair any problems found.</a:t>
            </a:r>
          </a:p>
        </p:txBody>
      </p:sp>
    </p:spTree>
    <p:extLst>
      <p:ext uri="{BB962C8B-B14F-4D97-AF65-F5344CB8AC3E}">
        <p14:creationId xmlns:p14="http://schemas.microsoft.com/office/powerpoint/2010/main" val="2545022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Assertion Failure</a:t>
            </a:r>
          </a:p>
        </p:txBody>
      </p:sp>
      <p:sp>
        <p:nvSpPr>
          <p:cNvPr id="25603" name="Rectangle 3"/>
          <p:cNvSpPr>
            <a:spLocks noGrp="1" noChangeArrowheads="1"/>
          </p:cNvSpPr>
          <p:nvPr>
            <p:ph idx="1"/>
          </p:nvPr>
        </p:nvSpPr>
        <p:spPr/>
        <p:txBody>
          <a:bodyPr/>
          <a:lstStyle/>
          <a:p>
            <a:pPr eaLnBrk="1" hangingPunct="1">
              <a:lnSpc>
                <a:spcPct val="90000"/>
              </a:lnSpc>
              <a:buFontTx/>
              <a:buNone/>
            </a:pPr>
            <a:r>
              <a:rPr lang="en-US" altLang="en-US" sz="1800" dirty="0" smtClean="0"/>
              <a:t>12:40:41  Assert Failed: Rollback error 131</a:t>
            </a:r>
          </a:p>
          <a:p>
            <a:pPr eaLnBrk="1" hangingPunct="1">
              <a:lnSpc>
                <a:spcPct val="90000"/>
              </a:lnSpc>
              <a:buFontTx/>
              <a:buNone/>
            </a:pPr>
            <a:r>
              <a:rPr lang="en-US" altLang="en-US" sz="1800" dirty="0" smtClean="0"/>
              <a:t>12:40:41  IBM Informix Dynamic Server Version 14.10.FC5</a:t>
            </a:r>
          </a:p>
          <a:p>
            <a:pPr eaLnBrk="1" hangingPunct="1">
              <a:lnSpc>
                <a:spcPct val="90000"/>
              </a:lnSpc>
              <a:buFontTx/>
              <a:buNone/>
            </a:pPr>
            <a:r>
              <a:rPr lang="en-US" altLang="en-US" sz="1800" dirty="0" smtClean="0"/>
              <a:t>12:40:41  Who: Session(9, </a:t>
            </a:r>
            <a:r>
              <a:rPr lang="en-US" altLang="en-US" sz="1800" dirty="0" err="1" smtClean="0"/>
              <a:t>root@segv</a:t>
            </a:r>
            <a:r>
              <a:rPr lang="en-US" altLang="en-US" sz="1800" dirty="0" smtClean="0"/>
              <a:t>, 0, 10b03f0a8)</a:t>
            </a:r>
          </a:p>
          <a:p>
            <a:pPr eaLnBrk="1" hangingPunct="1">
              <a:lnSpc>
                <a:spcPct val="90000"/>
              </a:lnSpc>
              <a:buFontTx/>
              <a:buNone/>
            </a:pPr>
            <a:r>
              <a:rPr lang="en-US" altLang="en-US" sz="1800" dirty="0" smtClean="0"/>
              <a:t>                Thread(17, </a:t>
            </a:r>
            <a:r>
              <a:rPr lang="en-US" altLang="en-US" sz="1800" dirty="0" err="1" smtClean="0"/>
              <a:t>fast_rec</a:t>
            </a:r>
            <a:r>
              <a:rPr lang="en-US" altLang="en-US" sz="1800" dirty="0" smtClean="0"/>
              <a:t>, 10b004d88, 1)</a:t>
            </a:r>
          </a:p>
          <a:p>
            <a:pPr eaLnBrk="1" hangingPunct="1">
              <a:lnSpc>
                <a:spcPct val="90000"/>
              </a:lnSpc>
              <a:buFontTx/>
              <a:buNone/>
            </a:pPr>
            <a:r>
              <a:rPr lang="en-US" altLang="en-US" sz="1800" dirty="0" smtClean="0"/>
              <a:t>                File: </a:t>
            </a:r>
            <a:r>
              <a:rPr lang="en-US" altLang="en-US" sz="1800" dirty="0" err="1" smtClean="0"/>
              <a:t>rstrans.c</a:t>
            </a:r>
            <a:r>
              <a:rPr lang="en-US" altLang="en-US" sz="1800" dirty="0" smtClean="0"/>
              <a:t> Line: 2530</a:t>
            </a:r>
          </a:p>
          <a:p>
            <a:pPr eaLnBrk="1" hangingPunct="1">
              <a:lnSpc>
                <a:spcPct val="90000"/>
              </a:lnSpc>
              <a:buFontTx/>
              <a:buNone/>
            </a:pPr>
            <a:r>
              <a:rPr lang="en-US" altLang="en-US" sz="1800" dirty="0" smtClean="0"/>
              <a:t>12:40:41  Results: Log record (OLDRSAM:HINSERT) in log 12,</a:t>
            </a:r>
          </a:p>
          <a:p>
            <a:pPr eaLnBrk="1" hangingPunct="1">
              <a:lnSpc>
                <a:spcPct val="90000"/>
              </a:lnSpc>
              <a:buFontTx/>
              <a:buNone/>
            </a:pPr>
            <a:r>
              <a:rPr lang="en-US" altLang="en-US" sz="1800" dirty="0" smtClean="0"/>
              <a:t>                offset 0x103c was not rolled back</a:t>
            </a:r>
          </a:p>
          <a:p>
            <a:pPr eaLnBrk="1" hangingPunct="1">
              <a:lnSpc>
                <a:spcPct val="90000"/>
              </a:lnSpc>
              <a:buFontTx/>
              <a:buNone/>
            </a:pPr>
            <a:r>
              <a:rPr lang="en-US" altLang="en-US" sz="1800" dirty="0" smtClean="0"/>
              <a:t>12:40:41  Action: </a:t>
            </a:r>
            <a:r>
              <a:rPr lang="en-US" altLang="en-US" sz="1800" b="1" dirty="0" smtClean="0">
                <a:solidFill>
                  <a:srgbClr val="FF0000"/>
                </a:solidFill>
              </a:rPr>
              <a:t>Use '</a:t>
            </a:r>
            <a:r>
              <a:rPr lang="en-US" altLang="en-US" sz="1800" b="1" dirty="0" err="1" smtClean="0">
                <a:solidFill>
                  <a:srgbClr val="FF0000"/>
                </a:solidFill>
              </a:rPr>
              <a:t>onlog</a:t>
            </a:r>
            <a:r>
              <a:rPr lang="en-US" altLang="en-US" sz="1800" b="1" dirty="0" smtClean="0">
                <a:solidFill>
                  <a:srgbClr val="FF0000"/>
                </a:solidFill>
              </a:rPr>
              <a:t>' to view the transaction and repair</a:t>
            </a:r>
          </a:p>
          <a:p>
            <a:pPr eaLnBrk="1" hangingPunct="1">
              <a:lnSpc>
                <a:spcPct val="90000"/>
              </a:lnSpc>
              <a:buFontTx/>
              <a:buNone/>
            </a:pPr>
            <a:r>
              <a:rPr lang="en-US" altLang="en-US" sz="1800" b="1" dirty="0" smtClean="0">
                <a:solidFill>
                  <a:srgbClr val="FF0000"/>
                </a:solidFill>
              </a:rPr>
              <a:t>                manually.</a:t>
            </a:r>
          </a:p>
          <a:p>
            <a:pPr eaLnBrk="1" hangingPunct="1">
              <a:lnSpc>
                <a:spcPct val="90000"/>
              </a:lnSpc>
              <a:buFontTx/>
              <a:buNone/>
            </a:pPr>
            <a:r>
              <a:rPr lang="en-US" altLang="en-US" sz="1800" dirty="0" smtClean="0"/>
              <a:t>12:40:41  stack trace for </a:t>
            </a:r>
            <a:r>
              <a:rPr lang="en-US" altLang="en-US" sz="1800" dirty="0" err="1" smtClean="0"/>
              <a:t>pid</a:t>
            </a:r>
            <a:r>
              <a:rPr lang="en-US" altLang="en-US" sz="1800" dirty="0" smtClean="0"/>
              <a:t> 911 written to /</a:t>
            </a:r>
            <a:r>
              <a:rPr lang="en-US" altLang="en-US" sz="1800" dirty="0" err="1" smtClean="0"/>
              <a:t>tmp</a:t>
            </a:r>
            <a:r>
              <a:rPr lang="en-US" altLang="en-US" sz="1800" dirty="0" smtClean="0"/>
              <a:t>/af.4f91629</a:t>
            </a:r>
          </a:p>
          <a:p>
            <a:pPr eaLnBrk="1" hangingPunct="1">
              <a:lnSpc>
                <a:spcPct val="90000"/>
              </a:lnSpc>
              <a:buFontTx/>
              <a:buNone/>
            </a:pPr>
            <a:r>
              <a:rPr lang="en-US" altLang="en-US" sz="1800" dirty="0" smtClean="0"/>
              <a:t>12:40:41  See Also: /</a:t>
            </a:r>
            <a:r>
              <a:rPr lang="en-US" altLang="en-US" sz="1800" dirty="0" err="1" smtClean="0"/>
              <a:t>tmp</a:t>
            </a:r>
            <a:r>
              <a:rPr lang="en-US" altLang="en-US" sz="1800" dirty="0" smtClean="0"/>
              <a:t>/af.4f91629, shmem.4f91629.0</a:t>
            </a:r>
          </a:p>
        </p:txBody>
      </p:sp>
    </p:spTree>
    <p:extLst>
      <p:ext uri="{BB962C8B-B14F-4D97-AF65-F5344CB8AC3E}">
        <p14:creationId xmlns:p14="http://schemas.microsoft.com/office/powerpoint/2010/main" val="2443425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Assertion Failure</a:t>
            </a:r>
          </a:p>
        </p:txBody>
      </p:sp>
      <p:sp>
        <p:nvSpPr>
          <p:cNvPr id="25603" name="Rectangle 3"/>
          <p:cNvSpPr>
            <a:spLocks noGrp="1" noChangeArrowheads="1"/>
          </p:cNvSpPr>
          <p:nvPr>
            <p:ph idx="1"/>
          </p:nvPr>
        </p:nvSpPr>
        <p:spPr/>
        <p:txBody>
          <a:bodyPr/>
          <a:lstStyle/>
          <a:p>
            <a:pPr eaLnBrk="1" hangingPunct="1">
              <a:lnSpc>
                <a:spcPct val="90000"/>
              </a:lnSpc>
              <a:buFontTx/>
              <a:buNone/>
            </a:pPr>
            <a:r>
              <a:rPr lang="en-US" altLang="en-US" sz="1800" dirty="0" smtClean="0"/>
              <a:t>12:40:41  Assert Failed: Rollback error 131</a:t>
            </a:r>
          </a:p>
          <a:p>
            <a:pPr eaLnBrk="1" hangingPunct="1">
              <a:lnSpc>
                <a:spcPct val="90000"/>
              </a:lnSpc>
              <a:buFontTx/>
              <a:buNone/>
            </a:pPr>
            <a:r>
              <a:rPr lang="en-US" altLang="en-US" sz="1800" dirty="0" smtClean="0"/>
              <a:t>12:40:41  IBM Informix Dynamic Server Version 14.10.FC5</a:t>
            </a:r>
          </a:p>
          <a:p>
            <a:pPr eaLnBrk="1" hangingPunct="1">
              <a:lnSpc>
                <a:spcPct val="90000"/>
              </a:lnSpc>
              <a:buFontTx/>
              <a:buNone/>
            </a:pPr>
            <a:r>
              <a:rPr lang="en-US" altLang="en-US" sz="1800" dirty="0" smtClean="0"/>
              <a:t>12:40:41  Who: Session(9, </a:t>
            </a:r>
            <a:r>
              <a:rPr lang="en-US" altLang="en-US" sz="1800" dirty="0" err="1" smtClean="0"/>
              <a:t>root@segv</a:t>
            </a:r>
            <a:r>
              <a:rPr lang="en-US" altLang="en-US" sz="1800" dirty="0" smtClean="0"/>
              <a:t>, 0, 10b03f0a8)</a:t>
            </a:r>
          </a:p>
          <a:p>
            <a:pPr eaLnBrk="1" hangingPunct="1">
              <a:lnSpc>
                <a:spcPct val="90000"/>
              </a:lnSpc>
              <a:buFontTx/>
              <a:buNone/>
            </a:pPr>
            <a:r>
              <a:rPr lang="en-US" altLang="en-US" sz="1800" dirty="0" smtClean="0"/>
              <a:t>                Thread(17, </a:t>
            </a:r>
            <a:r>
              <a:rPr lang="en-US" altLang="en-US" sz="1800" dirty="0" err="1" smtClean="0"/>
              <a:t>fast_rec</a:t>
            </a:r>
            <a:r>
              <a:rPr lang="en-US" altLang="en-US" sz="1800" dirty="0" smtClean="0"/>
              <a:t>, 10b004d88, 1)</a:t>
            </a:r>
          </a:p>
          <a:p>
            <a:pPr eaLnBrk="1" hangingPunct="1">
              <a:lnSpc>
                <a:spcPct val="90000"/>
              </a:lnSpc>
              <a:buFontTx/>
              <a:buNone/>
            </a:pPr>
            <a:r>
              <a:rPr lang="en-US" altLang="en-US" sz="1800" dirty="0" smtClean="0"/>
              <a:t>                File: </a:t>
            </a:r>
            <a:r>
              <a:rPr lang="en-US" altLang="en-US" sz="1800" dirty="0" err="1" smtClean="0"/>
              <a:t>rstrans.c</a:t>
            </a:r>
            <a:r>
              <a:rPr lang="en-US" altLang="en-US" sz="1800" dirty="0" smtClean="0"/>
              <a:t> Line: 2530</a:t>
            </a:r>
          </a:p>
          <a:p>
            <a:pPr eaLnBrk="1" hangingPunct="1">
              <a:lnSpc>
                <a:spcPct val="90000"/>
              </a:lnSpc>
              <a:buFontTx/>
              <a:buNone/>
            </a:pPr>
            <a:r>
              <a:rPr lang="en-US" altLang="en-US" sz="1800" dirty="0" smtClean="0"/>
              <a:t>12:40:41  Results: Log record (OLDRSAM:HINSERT) in log 12,</a:t>
            </a:r>
          </a:p>
          <a:p>
            <a:pPr eaLnBrk="1" hangingPunct="1">
              <a:lnSpc>
                <a:spcPct val="90000"/>
              </a:lnSpc>
              <a:buFontTx/>
              <a:buNone/>
            </a:pPr>
            <a:r>
              <a:rPr lang="en-US" altLang="en-US" sz="1800" dirty="0" smtClean="0"/>
              <a:t>                offset 0x103c was not rolled back</a:t>
            </a:r>
          </a:p>
          <a:p>
            <a:r>
              <a:rPr lang="en-US" altLang="en-US" sz="1800" dirty="0" smtClean="0"/>
              <a:t>12:40:41  Action </a:t>
            </a:r>
            <a:r>
              <a:rPr lang="en-US" altLang="en-US" sz="1800" b="1" dirty="0" smtClean="0">
                <a:solidFill>
                  <a:srgbClr val="FF0000"/>
                </a:solidFill>
              </a:rPr>
              <a:t>Contact </a:t>
            </a:r>
            <a:r>
              <a:rPr lang="en-US" altLang="en-US" sz="1800" b="1" dirty="0">
                <a:solidFill>
                  <a:srgbClr val="FF0000"/>
                </a:solidFill>
              </a:rPr>
              <a:t>IBM Informix Technical Support for additional assistance – you are in real trouble</a:t>
            </a:r>
          </a:p>
          <a:p>
            <a:pPr eaLnBrk="1" hangingPunct="1">
              <a:lnSpc>
                <a:spcPct val="90000"/>
              </a:lnSpc>
              <a:buFontTx/>
              <a:buNone/>
            </a:pPr>
            <a:r>
              <a:rPr lang="en-US" altLang="en-US" sz="1800" dirty="0" smtClean="0"/>
              <a:t>12:40:41  stack trace for </a:t>
            </a:r>
            <a:r>
              <a:rPr lang="en-US" altLang="en-US" sz="1800" dirty="0" err="1" smtClean="0"/>
              <a:t>pid</a:t>
            </a:r>
            <a:r>
              <a:rPr lang="en-US" altLang="en-US" sz="1800" dirty="0" smtClean="0"/>
              <a:t> 911 written to /</a:t>
            </a:r>
            <a:r>
              <a:rPr lang="en-US" altLang="en-US" sz="1800" dirty="0" err="1" smtClean="0"/>
              <a:t>tmp</a:t>
            </a:r>
            <a:r>
              <a:rPr lang="en-US" altLang="en-US" sz="1800" dirty="0" smtClean="0"/>
              <a:t>/af.4f91629</a:t>
            </a:r>
          </a:p>
          <a:p>
            <a:pPr eaLnBrk="1" hangingPunct="1">
              <a:lnSpc>
                <a:spcPct val="90000"/>
              </a:lnSpc>
              <a:buFontTx/>
              <a:buNone/>
            </a:pPr>
            <a:r>
              <a:rPr lang="en-US" altLang="en-US" sz="1800" dirty="0" smtClean="0"/>
              <a:t>12:40:41  See Also: /</a:t>
            </a:r>
            <a:r>
              <a:rPr lang="en-US" altLang="en-US" sz="1800" dirty="0" err="1" smtClean="0"/>
              <a:t>tmp</a:t>
            </a:r>
            <a:r>
              <a:rPr lang="en-US" altLang="en-US" sz="1800" dirty="0" smtClean="0"/>
              <a:t>/af.4f91629, shmem.4f91629.0</a:t>
            </a:r>
          </a:p>
        </p:txBody>
      </p:sp>
    </p:spTree>
    <p:extLst>
      <p:ext uri="{BB962C8B-B14F-4D97-AF65-F5344CB8AC3E}">
        <p14:creationId xmlns:p14="http://schemas.microsoft.com/office/powerpoint/2010/main" val="30759247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altLang="en-US" smtClean="0"/>
              <a:t>onlog</a:t>
            </a:r>
          </a:p>
        </p:txBody>
      </p:sp>
      <p:sp>
        <p:nvSpPr>
          <p:cNvPr id="28675" name="Rectangle 3"/>
          <p:cNvSpPr>
            <a:spLocks noGrp="1" noChangeArrowheads="1"/>
          </p:cNvSpPr>
          <p:nvPr>
            <p:ph idx="1"/>
          </p:nvPr>
        </p:nvSpPr>
        <p:spPr/>
        <p:txBody>
          <a:bodyPr/>
          <a:lstStyle/>
          <a:p>
            <a:pPr eaLnBrk="1" hangingPunct="1">
              <a:lnSpc>
                <a:spcPct val="80000"/>
              </a:lnSpc>
              <a:buFontTx/>
              <a:buNone/>
            </a:pPr>
            <a:r>
              <a:rPr lang="en-US" altLang="en-US" sz="1800" dirty="0" smtClean="0"/>
              <a:t>Usage:  </a:t>
            </a:r>
            <a:r>
              <a:rPr lang="en-US" altLang="en-US" sz="1800" dirty="0" err="1" smtClean="0"/>
              <a:t>onlog</a:t>
            </a:r>
            <a:r>
              <a:rPr lang="en-US" altLang="en-US" sz="1800" dirty="0" smtClean="0"/>
              <a:t> [-l] [-q] [-b] [-d &lt;tape device&gt;] [-n &lt;starting log unique</a:t>
            </a:r>
          </a:p>
          <a:p>
            <a:pPr eaLnBrk="1" hangingPunct="1">
              <a:lnSpc>
                <a:spcPct val="80000"/>
              </a:lnSpc>
              <a:buFontTx/>
              <a:buNone/>
            </a:pPr>
            <a:r>
              <a:rPr lang="en-US" altLang="en-US" sz="1800" dirty="0" smtClean="0"/>
              <a:t>              identifier&gt;-&lt;ending log unique identifier&gt;] [-u &lt;user name&gt;]</a:t>
            </a:r>
          </a:p>
          <a:p>
            <a:pPr eaLnBrk="1" hangingPunct="1">
              <a:lnSpc>
                <a:spcPct val="80000"/>
              </a:lnSpc>
              <a:buFontTx/>
              <a:buNone/>
            </a:pPr>
            <a:r>
              <a:rPr lang="en-US" altLang="en-US" sz="1800" dirty="0" smtClean="0"/>
              <a:t>              [-t &lt;</a:t>
            </a:r>
            <a:r>
              <a:rPr lang="en-US" altLang="en-US" sz="1800" dirty="0" err="1" smtClean="0"/>
              <a:t>TBLspace</a:t>
            </a:r>
            <a:r>
              <a:rPr lang="en-US" altLang="en-US" sz="1800" dirty="0" smtClean="0"/>
              <a:t> number&gt;] [-x &lt;transaction number&gt;]</a:t>
            </a:r>
          </a:p>
          <a:p>
            <a:pPr eaLnBrk="1" hangingPunct="1">
              <a:lnSpc>
                <a:spcPct val="80000"/>
              </a:lnSpc>
              <a:buFontTx/>
              <a:buNone/>
            </a:pPr>
            <a:endParaRPr lang="en-US" altLang="en-US" sz="1800" dirty="0" smtClean="0"/>
          </a:p>
          <a:p>
            <a:pPr eaLnBrk="1" hangingPunct="1">
              <a:lnSpc>
                <a:spcPct val="80000"/>
              </a:lnSpc>
              <a:buFontTx/>
              <a:buNone/>
            </a:pPr>
            <a:r>
              <a:rPr lang="en-US" altLang="en-US" sz="1800" dirty="0" smtClean="0"/>
              <a:t>        -l   Display maximum information about each log record</a:t>
            </a:r>
          </a:p>
          <a:p>
            <a:pPr eaLnBrk="1" hangingPunct="1">
              <a:lnSpc>
                <a:spcPct val="80000"/>
              </a:lnSpc>
              <a:buFontTx/>
              <a:buNone/>
            </a:pPr>
            <a:r>
              <a:rPr lang="en-US" altLang="en-US" sz="1800" dirty="0" smtClean="0"/>
              <a:t>        -q   Do not display program header</a:t>
            </a:r>
          </a:p>
          <a:p>
            <a:pPr eaLnBrk="1" hangingPunct="1">
              <a:lnSpc>
                <a:spcPct val="80000"/>
              </a:lnSpc>
              <a:buFontTx/>
              <a:buNone/>
            </a:pPr>
            <a:r>
              <a:rPr lang="en-US" altLang="en-US" sz="1800" dirty="0" smtClean="0"/>
              <a:t>        -b   Display information about logged BLOB pages (-d option only)</a:t>
            </a:r>
          </a:p>
          <a:p>
            <a:pPr eaLnBrk="1" hangingPunct="1">
              <a:lnSpc>
                <a:spcPct val="80000"/>
              </a:lnSpc>
              <a:buFontTx/>
              <a:buNone/>
            </a:pPr>
            <a:r>
              <a:rPr lang="en-US" altLang="en-US" sz="1800" dirty="0" smtClean="0"/>
              <a:t>        -d   Read from tape device</a:t>
            </a:r>
          </a:p>
          <a:p>
            <a:pPr eaLnBrk="1" hangingPunct="1">
              <a:lnSpc>
                <a:spcPct val="80000"/>
              </a:lnSpc>
              <a:buFontTx/>
              <a:buNone/>
            </a:pPr>
            <a:r>
              <a:rPr lang="en-US" altLang="en-US" sz="1800" dirty="0" smtClean="0"/>
              <a:t>        -n   Display the specified log(s)</a:t>
            </a:r>
          </a:p>
          <a:p>
            <a:pPr eaLnBrk="1" hangingPunct="1">
              <a:lnSpc>
                <a:spcPct val="80000"/>
              </a:lnSpc>
              <a:buFontTx/>
              <a:buNone/>
            </a:pPr>
            <a:r>
              <a:rPr lang="en-US" altLang="en-US" sz="1800" dirty="0" smtClean="0"/>
              <a:t>        -u   Display the specified user(s)</a:t>
            </a:r>
          </a:p>
          <a:p>
            <a:pPr eaLnBrk="1" hangingPunct="1">
              <a:lnSpc>
                <a:spcPct val="80000"/>
              </a:lnSpc>
              <a:buFontTx/>
              <a:buNone/>
            </a:pPr>
            <a:r>
              <a:rPr lang="en-US" altLang="en-US" sz="1800" dirty="0" smtClean="0"/>
              <a:t>        -t   Display the specified </a:t>
            </a:r>
            <a:r>
              <a:rPr lang="en-US" altLang="en-US" sz="1800" dirty="0" err="1" smtClean="0"/>
              <a:t>TBLspace</a:t>
            </a:r>
            <a:r>
              <a:rPr lang="en-US" altLang="en-US" sz="1800" dirty="0" smtClean="0"/>
              <a:t>(s)</a:t>
            </a:r>
          </a:p>
          <a:p>
            <a:pPr eaLnBrk="1" hangingPunct="1">
              <a:lnSpc>
                <a:spcPct val="80000"/>
              </a:lnSpc>
              <a:buFontTx/>
              <a:buNone/>
            </a:pPr>
            <a:r>
              <a:rPr lang="en-US" altLang="en-US" sz="1800" dirty="0" smtClean="0"/>
              <a:t>        -x   Display the specified transaction(s)</a:t>
            </a:r>
          </a:p>
          <a:p>
            <a:pPr eaLnBrk="1" hangingPunct="1">
              <a:lnSpc>
                <a:spcPct val="80000"/>
              </a:lnSpc>
              <a:buFontTx/>
              <a:buNone/>
            </a:pPr>
            <a:r>
              <a:rPr lang="en-US" altLang="en-US" sz="1800" dirty="0" smtClean="0"/>
              <a:t>	  -c compression dictionary file</a:t>
            </a:r>
          </a:p>
          <a:p>
            <a:pPr eaLnBrk="1" hangingPunct="1">
              <a:lnSpc>
                <a:spcPct val="80000"/>
              </a:lnSpc>
              <a:buFontTx/>
              <a:buNone/>
            </a:pPr>
            <a:endParaRPr lang="en-US" altLang="en-US" sz="1800" dirty="0" smtClean="0"/>
          </a:p>
          <a:p>
            <a:pPr eaLnBrk="1" hangingPunct="1">
              <a:lnSpc>
                <a:spcPct val="80000"/>
              </a:lnSpc>
              <a:buFontTx/>
              <a:buNone/>
            </a:pPr>
            <a:r>
              <a:rPr lang="en-US" altLang="en-US" sz="1800" dirty="0" smtClean="0"/>
              <a:t>NOTE: On older versions do NOT run </a:t>
            </a:r>
            <a:r>
              <a:rPr lang="en-US" altLang="en-US" sz="1800" dirty="0" err="1" smtClean="0"/>
              <a:t>onlog</a:t>
            </a:r>
            <a:r>
              <a:rPr lang="en-US" altLang="en-US" sz="1800" dirty="0" smtClean="0"/>
              <a:t> on the current logical log</a:t>
            </a:r>
          </a:p>
        </p:txBody>
      </p:sp>
    </p:spTree>
    <p:extLst>
      <p:ext uri="{BB962C8B-B14F-4D97-AF65-F5344CB8AC3E}">
        <p14:creationId xmlns:p14="http://schemas.microsoft.com/office/powerpoint/2010/main" val="4228567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en-US" smtClean="0"/>
              <a:t>Logical Log Record Header</a:t>
            </a:r>
          </a:p>
        </p:txBody>
      </p:sp>
      <p:sp>
        <p:nvSpPr>
          <p:cNvPr id="29699" name="Rectangle 3"/>
          <p:cNvSpPr>
            <a:spLocks noGrp="1" noChangeArrowheads="1"/>
          </p:cNvSpPr>
          <p:nvPr>
            <p:ph idx="1"/>
          </p:nvPr>
        </p:nvSpPr>
        <p:spPr/>
        <p:txBody>
          <a:bodyPr/>
          <a:lstStyle/>
          <a:p>
            <a:pPr eaLnBrk="1" hangingPunct="1"/>
            <a:r>
              <a:rPr lang="en-US" altLang="en-US" sz="1800" smtClean="0"/>
              <a:t>Every logical log record has a header</a:t>
            </a:r>
          </a:p>
          <a:p>
            <a:pPr lvl="1" eaLnBrk="1" hangingPunct="1"/>
            <a:r>
              <a:rPr lang="en-US" altLang="en-US" sz="1500" smtClean="0"/>
              <a:t>Information about the logical log record</a:t>
            </a:r>
          </a:p>
          <a:p>
            <a:pPr lvl="1" eaLnBrk="1" hangingPunct="1"/>
            <a:endParaRPr lang="en-US" altLang="en-US" sz="1500" smtClean="0"/>
          </a:p>
          <a:p>
            <a:pPr eaLnBrk="1" hangingPunct="1"/>
            <a:r>
              <a:rPr lang="en-US" altLang="en-US" sz="1800" smtClean="0"/>
              <a:t>onlog displays a portion of this record header</a:t>
            </a:r>
          </a:p>
          <a:p>
            <a:pPr eaLnBrk="1" hangingPunct="1"/>
            <a:endParaRPr lang="en-US" altLang="en-US" sz="1800" smtClean="0"/>
          </a:p>
          <a:p>
            <a:pPr eaLnBrk="1" hangingPunct="1">
              <a:buFontTx/>
              <a:buNone/>
            </a:pPr>
            <a:r>
              <a:rPr lang="da-DK" altLang="en-US" sz="2000" smtClean="0"/>
              <a:t>addr     len  type           xid      id link</a:t>
            </a:r>
          </a:p>
          <a:p>
            <a:pPr eaLnBrk="1" hangingPunct="1">
              <a:buFontTx/>
              <a:buNone/>
            </a:pPr>
            <a:r>
              <a:rPr lang="da-DK" altLang="en-US" sz="2000" smtClean="0"/>
              <a:t>18       264  HUPBEF   18       1  5db638   1001af   3603     214</a:t>
            </a:r>
          </a:p>
          <a:p>
            <a:pPr eaLnBrk="1" hangingPunct="1">
              <a:buFontTx/>
              <a:buNone/>
            </a:pPr>
            <a:r>
              <a:rPr lang="da-DK" altLang="en-US" sz="2000" smtClean="0"/>
              <a:t>120     264  HUPAFT   18       0  18           1001af   3603     214</a:t>
            </a:r>
          </a:p>
          <a:p>
            <a:pPr eaLnBrk="1" hangingPunct="1">
              <a:buFontTx/>
              <a:buNone/>
            </a:pPr>
            <a:r>
              <a:rPr lang="da-DK" altLang="en-US" sz="2000" smtClean="0"/>
              <a:t>228     264  HUPBEF   18       0  120         1001af   3604     214</a:t>
            </a:r>
          </a:p>
          <a:p>
            <a:pPr eaLnBrk="1" hangingPunct="1"/>
            <a:endParaRPr lang="en-US" altLang="en-US" sz="1800" smtClean="0"/>
          </a:p>
        </p:txBody>
      </p:sp>
    </p:spTree>
    <p:extLst>
      <p:ext uri="{BB962C8B-B14F-4D97-AF65-F5344CB8AC3E}">
        <p14:creationId xmlns:p14="http://schemas.microsoft.com/office/powerpoint/2010/main" val="3361212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mtClean="0"/>
              <a:t>Header Columns</a:t>
            </a:r>
          </a:p>
        </p:txBody>
      </p:sp>
      <p:sp>
        <p:nvSpPr>
          <p:cNvPr id="30723" name="Rectangle 3"/>
          <p:cNvSpPr>
            <a:spLocks noGrp="1" noChangeArrowheads="1"/>
          </p:cNvSpPr>
          <p:nvPr>
            <p:ph idx="1"/>
          </p:nvPr>
        </p:nvSpPr>
        <p:spPr/>
        <p:txBody>
          <a:bodyPr>
            <a:normAutofit/>
          </a:bodyPr>
          <a:lstStyle/>
          <a:p>
            <a:pPr eaLnBrk="1" hangingPunct="1"/>
            <a:r>
              <a:rPr lang="en-US" altLang="en-US" sz="2000" dirty="0" err="1" smtClean="0"/>
              <a:t>addr</a:t>
            </a:r>
            <a:endParaRPr lang="en-US" altLang="en-US" sz="2000" dirty="0" smtClean="0"/>
          </a:p>
          <a:p>
            <a:pPr lvl="1" eaLnBrk="1" hangingPunct="1"/>
            <a:r>
              <a:rPr lang="en-US" altLang="en-US" sz="1700" dirty="0" smtClean="0"/>
              <a:t>This is the log record address, sometimes known as the log position (</a:t>
            </a:r>
            <a:r>
              <a:rPr lang="en-US" altLang="en-US" sz="1700" dirty="0" err="1" smtClean="0"/>
              <a:t>logpos</a:t>
            </a:r>
            <a:r>
              <a:rPr lang="en-US" altLang="en-US" sz="1700" dirty="0" smtClean="0"/>
              <a:t>)</a:t>
            </a:r>
          </a:p>
          <a:p>
            <a:pPr eaLnBrk="1" hangingPunct="1"/>
            <a:r>
              <a:rPr lang="en-US" altLang="en-US" sz="2000" dirty="0" err="1" smtClean="0"/>
              <a:t>len</a:t>
            </a:r>
            <a:endParaRPr lang="en-US" altLang="en-US" sz="2000" dirty="0" smtClean="0"/>
          </a:p>
          <a:p>
            <a:pPr lvl="1" eaLnBrk="1" hangingPunct="1"/>
            <a:r>
              <a:rPr lang="en-US" altLang="en-US" sz="1700" dirty="0" smtClean="0"/>
              <a:t>The length of the log record. </a:t>
            </a:r>
          </a:p>
          <a:p>
            <a:pPr eaLnBrk="1" hangingPunct="1"/>
            <a:r>
              <a:rPr lang="en-US" altLang="en-US" sz="2000" dirty="0" smtClean="0"/>
              <a:t>type</a:t>
            </a:r>
          </a:p>
          <a:p>
            <a:pPr lvl="1" eaLnBrk="1" hangingPunct="1"/>
            <a:r>
              <a:rPr lang="en-US" altLang="en-US" sz="1700" dirty="0" smtClean="0"/>
              <a:t>The type of log record (begin, commit, </a:t>
            </a:r>
            <a:r>
              <a:rPr lang="en-US" altLang="en-US" sz="1700" dirty="0" err="1" smtClean="0"/>
              <a:t>etc</a:t>
            </a:r>
            <a:r>
              <a:rPr lang="en-US" altLang="en-US" sz="1700" dirty="0" smtClean="0"/>
              <a:t>) Most of the types in the in  documentation</a:t>
            </a:r>
          </a:p>
          <a:p>
            <a:r>
              <a:rPr lang="en-US" sz="2000" dirty="0" err="1"/>
              <a:t>xid</a:t>
            </a:r>
            <a:endParaRPr lang="en-US" sz="2000" dirty="0"/>
          </a:p>
          <a:p>
            <a:pPr lvl="1"/>
            <a:r>
              <a:rPr lang="en-US" sz="1700" dirty="0"/>
              <a:t>The transaction number for this record</a:t>
            </a:r>
          </a:p>
          <a:p>
            <a:r>
              <a:rPr lang="en-US" sz="2000" dirty="0"/>
              <a:t>id</a:t>
            </a:r>
          </a:p>
          <a:p>
            <a:pPr lvl="1"/>
            <a:r>
              <a:rPr lang="en-US" sz="1700" dirty="0"/>
              <a:t>Back link id</a:t>
            </a:r>
          </a:p>
          <a:p>
            <a:r>
              <a:rPr lang="en-US" sz="2000" dirty="0"/>
              <a:t>link</a:t>
            </a:r>
          </a:p>
          <a:p>
            <a:pPr lvl="1"/>
            <a:r>
              <a:rPr lang="en-US" sz="1700" dirty="0"/>
              <a:t>Log position of the previous record for this transaction</a:t>
            </a:r>
          </a:p>
          <a:p>
            <a:pPr marL="457200" lvl="1" indent="0" eaLnBrk="1" hangingPunct="1">
              <a:buNone/>
            </a:pPr>
            <a:endParaRPr lang="en-US" altLang="en-US" sz="1700" dirty="0" smtClean="0"/>
          </a:p>
        </p:txBody>
      </p:sp>
    </p:spTree>
    <p:extLst>
      <p:ext uri="{BB962C8B-B14F-4D97-AF65-F5344CB8AC3E}">
        <p14:creationId xmlns:p14="http://schemas.microsoft.com/office/powerpoint/2010/main" val="41550511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altLang="en-US" smtClean="0"/>
              <a:t>What is Logpos</a:t>
            </a:r>
          </a:p>
        </p:txBody>
      </p:sp>
      <p:sp>
        <p:nvSpPr>
          <p:cNvPr id="32771" name="Rectangle 3"/>
          <p:cNvSpPr>
            <a:spLocks noGrp="1" noChangeArrowheads="1"/>
          </p:cNvSpPr>
          <p:nvPr>
            <p:ph idx="1"/>
          </p:nvPr>
        </p:nvSpPr>
        <p:spPr/>
        <p:txBody>
          <a:bodyPr/>
          <a:lstStyle/>
          <a:p>
            <a:pPr eaLnBrk="1" hangingPunct="1"/>
            <a:r>
              <a:rPr lang="en-US" altLang="en-US" sz="2000" dirty="0" err="1" smtClean="0"/>
              <a:t>logpos</a:t>
            </a:r>
            <a:endParaRPr lang="en-US" altLang="en-US" sz="2000" dirty="0" smtClean="0"/>
          </a:p>
          <a:p>
            <a:pPr lvl="1" eaLnBrk="1" hangingPunct="1"/>
            <a:r>
              <a:rPr lang="en-US" altLang="en-US" sz="1700" dirty="0" smtClean="0"/>
              <a:t>A logical position within a log.</a:t>
            </a:r>
          </a:p>
          <a:p>
            <a:pPr lvl="1" eaLnBrk="1" hangingPunct="1"/>
            <a:endParaRPr lang="en-US" altLang="en-US" sz="1700" dirty="0" smtClean="0"/>
          </a:p>
          <a:p>
            <a:pPr eaLnBrk="1" hangingPunct="1">
              <a:buFontTx/>
              <a:buNone/>
            </a:pPr>
            <a:r>
              <a:rPr lang="da-DK" altLang="en-US" sz="2000" dirty="0" smtClean="0"/>
              <a:t>addr     len  type           xid      id link</a:t>
            </a:r>
          </a:p>
          <a:p>
            <a:pPr eaLnBrk="1" hangingPunct="1">
              <a:buFontTx/>
              <a:buNone/>
            </a:pPr>
            <a:r>
              <a:rPr lang="da-DK" altLang="en-US" sz="2000" b="1" dirty="0" smtClean="0">
                <a:solidFill>
                  <a:srgbClr val="FF0000"/>
                </a:solidFill>
              </a:rPr>
              <a:t>1e018</a:t>
            </a:r>
            <a:r>
              <a:rPr lang="da-DK" altLang="en-US" sz="2000" dirty="0" smtClean="0"/>
              <a:t>   264  HUPBEF   18      0  1e460   1001af   3603    214</a:t>
            </a:r>
          </a:p>
          <a:p>
            <a:pPr lvl="1" eaLnBrk="1" hangingPunct="1"/>
            <a:endParaRPr lang="en-US" altLang="en-US" sz="1700" dirty="0" smtClean="0"/>
          </a:p>
          <a:p>
            <a:pPr lvl="1" eaLnBrk="1" hangingPunct="1"/>
            <a:r>
              <a:rPr lang="en-US" altLang="en-US" sz="1700" b="1" dirty="0" smtClean="0">
                <a:solidFill>
                  <a:srgbClr val="FF0000"/>
                </a:solidFill>
              </a:rPr>
              <a:t>The address is the </a:t>
            </a:r>
            <a:r>
              <a:rPr lang="en-US" altLang="en-US" sz="1700" b="1" dirty="0" err="1" smtClean="0">
                <a:solidFill>
                  <a:srgbClr val="FF0000"/>
                </a:solidFill>
              </a:rPr>
              <a:t>logpos</a:t>
            </a:r>
            <a:r>
              <a:rPr lang="en-US" altLang="en-US" sz="1700" b="1" dirty="0" smtClean="0">
                <a:solidFill>
                  <a:srgbClr val="FF0000"/>
                </a:solidFill>
              </a:rPr>
              <a:t> value</a:t>
            </a:r>
            <a:r>
              <a:rPr lang="en-US" altLang="en-US" sz="1700" dirty="0" smtClean="0"/>
              <a:t>.</a:t>
            </a:r>
          </a:p>
          <a:p>
            <a:pPr lvl="1"/>
            <a:endParaRPr lang="en-US" altLang="en-US" sz="1700" dirty="0" smtClean="0"/>
          </a:p>
          <a:p>
            <a:pPr lvl="1"/>
            <a:r>
              <a:rPr lang="en-US" altLang="en-US" sz="1700" dirty="0" smtClean="0"/>
              <a:t>0x1e018 </a:t>
            </a:r>
            <a:r>
              <a:rPr lang="en-US" altLang="en-US" sz="1700" dirty="0"/>
              <a:t>= 0x0001e 018</a:t>
            </a:r>
          </a:p>
          <a:p>
            <a:pPr lvl="1"/>
            <a:endParaRPr lang="en-US" altLang="en-US" sz="1700" dirty="0"/>
          </a:p>
          <a:p>
            <a:pPr lvl="1"/>
            <a:r>
              <a:rPr lang="en-US" altLang="en-US" sz="1700" dirty="0"/>
              <a:t>0xLLLL LOOO</a:t>
            </a:r>
          </a:p>
          <a:p>
            <a:pPr lvl="2"/>
            <a:r>
              <a:rPr lang="en-US" altLang="en-US" sz="1400" dirty="0"/>
              <a:t>L – logical page offset within a log</a:t>
            </a:r>
          </a:p>
          <a:p>
            <a:pPr lvl="2"/>
            <a:r>
              <a:rPr lang="en-US" altLang="en-US" sz="1400" dirty="0"/>
              <a:t>O – Byte offset on a page</a:t>
            </a:r>
          </a:p>
          <a:p>
            <a:pPr lvl="1"/>
            <a:endParaRPr lang="en-US" altLang="en-US" sz="1700" dirty="0"/>
          </a:p>
          <a:p>
            <a:pPr lvl="1" eaLnBrk="1" hangingPunct="1"/>
            <a:endParaRPr lang="en-US" altLang="en-US" sz="1700" dirty="0" smtClean="0"/>
          </a:p>
        </p:txBody>
      </p:sp>
    </p:spTree>
    <p:extLst>
      <p:ext uri="{BB962C8B-B14F-4D97-AF65-F5344CB8AC3E}">
        <p14:creationId xmlns:p14="http://schemas.microsoft.com/office/powerpoint/2010/main" val="19847508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en-US" smtClean="0"/>
              <a:t>Header Columns</a:t>
            </a:r>
          </a:p>
        </p:txBody>
      </p:sp>
      <p:sp>
        <p:nvSpPr>
          <p:cNvPr id="34819" name="Rectangle 3"/>
          <p:cNvSpPr>
            <a:spLocks noGrp="1" noChangeArrowheads="1"/>
          </p:cNvSpPr>
          <p:nvPr>
            <p:ph idx="1"/>
          </p:nvPr>
        </p:nvSpPr>
        <p:spPr/>
        <p:txBody>
          <a:bodyPr>
            <a:normAutofit fontScale="92500" lnSpcReduction="10000"/>
          </a:bodyPr>
          <a:lstStyle/>
          <a:p>
            <a:pPr lvl="1">
              <a:buNone/>
            </a:pPr>
            <a:r>
              <a:rPr lang="da-DK" altLang="en-US" sz="1600" dirty="0"/>
              <a:t>addr     len  type           xid      id link</a:t>
            </a:r>
          </a:p>
          <a:p>
            <a:pPr lvl="1">
              <a:buNone/>
            </a:pPr>
            <a:r>
              <a:rPr lang="da-DK" altLang="en-US" sz="1600" b="1" dirty="0">
                <a:solidFill>
                  <a:srgbClr val="FF0000"/>
                </a:solidFill>
              </a:rPr>
              <a:t>1e018</a:t>
            </a:r>
            <a:r>
              <a:rPr lang="da-DK" altLang="en-US" sz="1600" dirty="0"/>
              <a:t>   264  HUPBEF   18      0  1e460   1001af   3603    214</a:t>
            </a:r>
          </a:p>
          <a:p>
            <a:pPr eaLnBrk="1" hangingPunct="1"/>
            <a:endParaRPr lang="en-US" altLang="en-US" sz="2000" dirty="0" smtClean="0"/>
          </a:p>
          <a:p>
            <a:pPr eaLnBrk="1" hangingPunct="1"/>
            <a:r>
              <a:rPr lang="en-US" altLang="en-US" sz="2000" dirty="0" smtClean="0"/>
              <a:t>id</a:t>
            </a:r>
          </a:p>
          <a:p>
            <a:pPr lvl="1" eaLnBrk="1" hangingPunct="1"/>
            <a:r>
              <a:rPr lang="en-US" altLang="en-US" sz="1700" dirty="0" smtClean="0"/>
              <a:t>Defined as logical log number.  You will see this for begin log records with a link of 0</a:t>
            </a:r>
          </a:p>
          <a:p>
            <a:pPr lvl="1" eaLnBrk="1" hangingPunct="1"/>
            <a:r>
              <a:rPr lang="en-US" altLang="en-US" sz="1700" dirty="0" smtClean="0"/>
              <a:t>id &amp; link together are used to identify the previous log record within our current transaction.</a:t>
            </a:r>
          </a:p>
          <a:p>
            <a:pPr lvl="1" eaLnBrk="1" hangingPunct="1"/>
            <a:r>
              <a:rPr lang="en-US" altLang="en-US" sz="1700" dirty="0" smtClean="0"/>
              <a:t>So id is used to identify the log number of the previous log record within our current transaction.</a:t>
            </a:r>
          </a:p>
          <a:p>
            <a:pPr lvl="1"/>
            <a:r>
              <a:rPr lang="en-US" altLang="en-US" sz="1700" dirty="0"/>
              <a:t>It is a difference between the </a:t>
            </a:r>
            <a:r>
              <a:rPr lang="en-US" altLang="en-US" sz="1700" dirty="0" err="1"/>
              <a:t>logid</a:t>
            </a:r>
            <a:r>
              <a:rPr lang="en-US" altLang="en-US" sz="1700" dirty="0"/>
              <a:t> of the current log record and the previous log record within a transaction</a:t>
            </a:r>
            <a:r>
              <a:rPr lang="en-US" altLang="en-US" sz="1700" dirty="0" smtClean="0"/>
              <a:t>.</a:t>
            </a:r>
          </a:p>
          <a:p>
            <a:r>
              <a:rPr lang="en-US" altLang="en-US" sz="2000" dirty="0"/>
              <a:t>link</a:t>
            </a:r>
          </a:p>
          <a:p>
            <a:pPr lvl="1"/>
            <a:r>
              <a:rPr lang="en-US" altLang="en-US" sz="1700" dirty="0"/>
              <a:t>Is the </a:t>
            </a:r>
            <a:r>
              <a:rPr lang="en-US" altLang="en-US" sz="1700" dirty="0" err="1"/>
              <a:t>logpos</a:t>
            </a:r>
            <a:r>
              <a:rPr lang="en-US" altLang="en-US" sz="1700" dirty="0"/>
              <a:t> value for the previous log record within the current transaction</a:t>
            </a:r>
            <a:r>
              <a:rPr lang="en-US" altLang="en-US" sz="1700" dirty="0" smtClean="0"/>
              <a:t>.</a:t>
            </a:r>
            <a:endParaRPr lang="en-US" altLang="en-US" sz="1700" dirty="0"/>
          </a:p>
          <a:p>
            <a:r>
              <a:rPr lang="en-US" altLang="en-US" sz="2000" dirty="0"/>
              <a:t>id &amp; link</a:t>
            </a:r>
          </a:p>
          <a:p>
            <a:pPr lvl="1"/>
            <a:r>
              <a:rPr lang="en-US" altLang="en-US" sz="1700" dirty="0"/>
              <a:t>id identifies the log # and </a:t>
            </a:r>
            <a:r>
              <a:rPr lang="en-US" altLang="en-US" sz="1700" dirty="0" err="1"/>
              <a:t>logpos</a:t>
            </a:r>
            <a:r>
              <a:rPr lang="en-US" altLang="en-US" sz="1700" dirty="0"/>
              <a:t> identifies the page and offset on that page, of where the previous log record is located.</a:t>
            </a:r>
          </a:p>
          <a:p>
            <a:pPr lvl="1" eaLnBrk="1" hangingPunct="1"/>
            <a:endParaRPr lang="en-US" altLang="en-US" sz="1700" dirty="0" smtClean="0"/>
          </a:p>
          <a:p>
            <a:pPr lvl="1" eaLnBrk="1" hangingPunct="1"/>
            <a:endParaRPr lang="en-US" altLang="en-US" sz="1700" dirty="0"/>
          </a:p>
          <a:p>
            <a:pPr lvl="1" eaLnBrk="1" hangingPunct="1"/>
            <a:endParaRPr lang="en-US" altLang="en-US" sz="1700" dirty="0" smtClean="0"/>
          </a:p>
          <a:p>
            <a:pPr lvl="1" eaLnBrk="1" hangingPunct="1"/>
            <a:endParaRPr lang="en-US" altLang="en-US" sz="1700" dirty="0" smtClean="0"/>
          </a:p>
        </p:txBody>
      </p:sp>
    </p:spTree>
    <p:extLst>
      <p:ext uri="{BB962C8B-B14F-4D97-AF65-F5344CB8AC3E}">
        <p14:creationId xmlns:p14="http://schemas.microsoft.com/office/powerpoint/2010/main" val="3431247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en-US" smtClean="0"/>
              <a:t>Header Columns</a:t>
            </a:r>
          </a:p>
        </p:txBody>
      </p:sp>
      <p:sp>
        <p:nvSpPr>
          <p:cNvPr id="37891" name="Rectangle 3"/>
          <p:cNvSpPr>
            <a:spLocks noGrp="1" noChangeArrowheads="1"/>
          </p:cNvSpPr>
          <p:nvPr>
            <p:ph idx="1"/>
          </p:nvPr>
        </p:nvSpPr>
        <p:spPr/>
        <p:txBody>
          <a:bodyPr/>
          <a:lstStyle/>
          <a:p>
            <a:pPr marL="495300" indent="-495300" eaLnBrk="1" hangingPunct="1">
              <a:buFontTx/>
              <a:buNone/>
            </a:pPr>
            <a:r>
              <a:rPr lang="en-US" altLang="en-US" sz="2000" dirty="0" smtClean="0"/>
              <a:t>Log Unique id 5</a:t>
            </a:r>
          </a:p>
          <a:p>
            <a:pPr marL="495300" indent="-495300" eaLnBrk="1" hangingPunct="1">
              <a:buFontTx/>
              <a:buNone/>
            </a:pPr>
            <a:endParaRPr lang="en-US" altLang="en-US" sz="2000" dirty="0" smtClean="0"/>
          </a:p>
          <a:p>
            <a:pPr marL="495300" indent="-495300" eaLnBrk="1" hangingPunct="1">
              <a:buFontTx/>
              <a:buNone/>
            </a:pPr>
            <a:r>
              <a:rPr lang="da-DK" altLang="en-US" sz="2000" dirty="0" smtClean="0"/>
              <a:t>addr     len  type           xid      id link</a:t>
            </a:r>
          </a:p>
          <a:p>
            <a:pPr marL="495300" indent="-495300" eaLnBrk="1" hangingPunct="1">
              <a:buFontTx/>
              <a:buNone/>
            </a:pPr>
            <a:r>
              <a:rPr lang="da-DK" altLang="en-US" sz="2000" b="1" dirty="0" smtClean="0">
                <a:solidFill>
                  <a:srgbClr val="00B050"/>
                </a:solidFill>
              </a:rPr>
              <a:t>18</a:t>
            </a:r>
            <a:r>
              <a:rPr lang="da-DK" altLang="en-US" sz="2000" dirty="0" smtClean="0">
                <a:solidFill>
                  <a:srgbClr val="00B050"/>
                </a:solidFill>
              </a:rPr>
              <a:t> </a:t>
            </a:r>
            <a:r>
              <a:rPr lang="da-DK" altLang="en-US" sz="2000" dirty="0" smtClean="0"/>
              <a:t>      264  HUPBEF   18       </a:t>
            </a:r>
            <a:r>
              <a:rPr lang="da-DK" altLang="en-US" sz="2000" b="1" dirty="0">
                <a:solidFill>
                  <a:srgbClr val="00B050"/>
                </a:solidFill>
              </a:rPr>
              <a:t>4</a:t>
            </a:r>
            <a:r>
              <a:rPr lang="da-DK" altLang="en-US" sz="2000" b="1" dirty="0" smtClean="0">
                <a:solidFill>
                  <a:srgbClr val="00B050"/>
                </a:solidFill>
              </a:rPr>
              <a:t>  5db638   </a:t>
            </a:r>
            <a:r>
              <a:rPr lang="da-DK" altLang="en-US" sz="2000" dirty="0" smtClean="0"/>
              <a:t>1001af   3603     214</a:t>
            </a:r>
          </a:p>
          <a:p>
            <a:pPr marL="495300" indent="-495300" eaLnBrk="1" hangingPunct="1">
              <a:buFontTx/>
              <a:buNone/>
            </a:pPr>
            <a:r>
              <a:rPr lang="da-DK" altLang="en-US" sz="2000" b="1" dirty="0" smtClean="0">
                <a:solidFill>
                  <a:srgbClr val="FF0000"/>
                </a:solidFill>
              </a:rPr>
              <a:t>120 </a:t>
            </a:r>
            <a:r>
              <a:rPr lang="da-DK" altLang="en-US" sz="2000" dirty="0" smtClean="0"/>
              <a:t>    264  HUPAFT   18       0  18           1001af   3603     214</a:t>
            </a:r>
          </a:p>
          <a:p>
            <a:pPr marL="495300" indent="-495300" eaLnBrk="1" hangingPunct="1">
              <a:buFontTx/>
              <a:buNone/>
            </a:pPr>
            <a:r>
              <a:rPr lang="da-DK" altLang="en-US" sz="2000" dirty="0" smtClean="0"/>
              <a:t>228     264  HUPBEF   19       3  5db430  1001b5   1202     214</a:t>
            </a:r>
          </a:p>
          <a:p>
            <a:pPr marL="495300" indent="-495300" eaLnBrk="1" hangingPunct="1">
              <a:buFontTx/>
              <a:buNone/>
            </a:pPr>
            <a:r>
              <a:rPr lang="da-DK" altLang="en-US" sz="2000" b="1" dirty="0" smtClean="0">
                <a:solidFill>
                  <a:srgbClr val="FF0000"/>
                </a:solidFill>
              </a:rPr>
              <a:t>330 </a:t>
            </a:r>
            <a:r>
              <a:rPr lang="da-DK" altLang="en-US" sz="2000" dirty="0" smtClean="0"/>
              <a:t>    264  HUPBEF   18       </a:t>
            </a:r>
            <a:r>
              <a:rPr lang="da-DK" altLang="en-US" sz="2000" b="1" dirty="0" smtClean="0">
                <a:solidFill>
                  <a:srgbClr val="FF0000"/>
                </a:solidFill>
              </a:rPr>
              <a:t>0</a:t>
            </a:r>
            <a:r>
              <a:rPr lang="da-DK" altLang="en-US" sz="2000" dirty="0" smtClean="0"/>
              <a:t>  </a:t>
            </a:r>
            <a:r>
              <a:rPr lang="da-DK" altLang="en-US" sz="2000" b="1" dirty="0" smtClean="0">
                <a:solidFill>
                  <a:srgbClr val="FF0000"/>
                </a:solidFill>
              </a:rPr>
              <a:t>120</a:t>
            </a:r>
            <a:r>
              <a:rPr lang="da-DK" altLang="en-US" sz="2000" dirty="0" smtClean="0"/>
              <a:t>         1001af   3604     214</a:t>
            </a:r>
          </a:p>
          <a:p>
            <a:pPr marL="495300" indent="-495300" eaLnBrk="1" hangingPunct="1">
              <a:buFontTx/>
              <a:buNone/>
            </a:pPr>
            <a:endParaRPr lang="da-DK" altLang="en-US" sz="2000" dirty="0" smtClean="0"/>
          </a:p>
          <a:p>
            <a:pPr marL="495300" indent="-495300" eaLnBrk="1" hangingPunct="1"/>
            <a:endParaRPr lang="en-US" altLang="en-US" sz="2000" dirty="0" smtClean="0"/>
          </a:p>
          <a:p>
            <a:pPr marL="952500" lvl="1" indent="-495300" eaLnBrk="1" hangingPunct="1"/>
            <a:endParaRPr lang="en-US" altLang="en-US" sz="1700" dirty="0" smtClean="0"/>
          </a:p>
          <a:p>
            <a:pPr marL="952500" lvl="1" indent="-495300" eaLnBrk="1" hangingPunct="1"/>
            <a:endParaRPr lang="en-US" altLang="en-US" sz="1700" dirty="0" smtClean="0"/>
          </a:p>
        </p:txBody>
      </p:sp>
      <p:sp>
        <p:nvSpPr>
          <p:cNvPr id="25604"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8E699EF6-2C37-4875-97BA-6A5FE9111EEE}" type="slidenum">
              <a:rPr lang="en-US" altLang="en-US" sz="1200">
                <a:solidFill>
                  <a:srgbClr val="898989"/>
                </a:solidFill>
                <a:latin typeface="Calibri" panose="020F0502020204030204" pitchFamily="34" charset="0"/>
              </a:rPr>
              <a:pPr eaLnBrk="1" hangingPunct="1"/>
              <a:t>12</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7325605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en-US" smtClean="0"/>
              <a:t>How does onlog read the logs</a:t>
            </a:r>
          </a:p>
        </p:txBody>
      </p:sp>
      <p:sp>
        <p:nvSpPr>
          <p:cNvPr id="38915" name="Rectangle 3"/>
          <p:cNvSpPr>
            <a:spLocks noGrp="1" noChangeArrowheads="1"/>
          </p:cNvSpPr>
          <p:nvPr>
            <p:ph idx="1"/>
          </p:nvPr>
        </p:nvSpPr>
        <p:spPr/>
        <p:txBody>
          <a:bodyPr/>
          <a:lstStyle/>
          <a:p>
            <a:pPr marL="381000" indent="-381000" eaLnBrk="1" hangingPunct="1">
              <a:lnSpc>
                <a:spcPct val="90000"/>
              </a:lnSpc>
              <a:buFontTx/>
              <a:buNone/>
            </a:pPr>
            <a:r>
              <a:rPr lang="en-US" altLang="en-US" sz="1800" dirty="0" smtClean="0"/>
              <a:t>log </a:t>
            </a:r>
            <a:r>
              <a:rPr lang="en-US" altLang="en-US" sz="1800" dirty="0" err="1" smtClean="0"/>
              <a:t>uniqid</a:t>
            </a:r>
            <a:r>
              <a:rPr lang="en-US" altLang="en-US" sz="1800" dirty="0" smtClean="0"/>
              <a:t>: 9.</a:t>
            </a:r>
          </a:p>
          <a:p>
            <a:pPr marL="381000" indent="-381000" eaLnBrk="1" hangingPunct="1">
              <a:lnSpc>
                <a:spcPct val="90000"/>
              </a:lnSpc>
              <a:buFontTx/>
              <a:buNone/>
            </a:pPr>
            <a:endParaRPr lang="en-US" altLang="en-US" sz="1800" dirty="0" smtClean="0"/>
          </a:p>
          <a:p>
            <a:pPr marL="381000" indent="-381000" eaLnBrk="1" hangingPunct="1">
              <a:lnSpc>
                <a:spcPct val="90000"/>
              </a:lnSpc>
              <a:buFontTx/>
              <a:buNone/>
            </a:pPr>
            <a:r>
              <a:rPr lang="en-US" altLang="en-US" sz="1800" dirty="0" err="1" smtClean="0"/>
              <a:t>addr</a:t>
            </a:r>
            <a:r>
              <a:rPr lang="en-US" altLang="en-US" sz="1800" dirty="0" smtClean="0"/>
              <a:t>       </a:t>
            </a:r>
            <a:r>
              <a:rPr lang="en-US" altLang="en-US" sz="1800" dirty="0" err="1" smtClean="0"/>
              <a:t>len</a:t>
            </a:r>
            <a:r>
              <a:rPr lang="en-US" altLang="en-US" sz="1800" dirty="0" smtClean="0"/>
              <a:t>  type            </a:t>
            </a:r>
            <a:r>
              <a:rPr lang="en-US" altLang="en-US" sz="1800" dirty="0" err="1" smtClean="0"/>
              <a:t>xid</a:t>
            </a:r>
            <a:r>
              <a:rPr lang="en-US" altLang="en-US" sz="1800" dirty="0" smtClean="0"/>
              <a:t>    id link</a:t>
            </a:r>
          </a:p>
          <a:p>
            <a:pPr marL="381000" indent="-381000" eaLnBrk="1" hangingPunct="1">
              <a:lnSpc>
                <a:spcPct val="90000"/>
              </a:lnSpc>
              <a:buFontTx/>
              <a:buNone/>
            </a:pPr>
            <a:r>
              <a:rPr lang="en-US" altLang="en-US" sz="1800" b="1" dirty="0" smtClean="0">
                <a:solidFill>
                  <a:srgbClr val="FF0000"/>
                </a:solidFill>
              </a:rPr>
              <a:t>18          264  </a:t>
            </a:r>
            <a:r>
              <a:rPr lang="en-US" altLang="en-US" sz="1800" dirty="0" smtClean="0"/>
              <a:t>HUPBEF   18     1  5db638   1001af   3603     214</a:t>
            </a:r>
          </a:p>
          <a:p>
            <a:pPr marL="381000" indent="-381000" eaLnBrk="1" hangingPunct="1">
              <a:lnSpc>
                <a:spcPct val="90000"/>
              </a:lnSpc>
              <a:buFontTx/>
              <a:buNone/>
            </a:pPr>
            <a:r>
              <a:rPr lang="en-US" altLang="en-US" sz="1800" b="1" dirty="0" smtClean="0">
                <a:solidFill>
                  <a:srgbClr val="FF0000"/>
                </a:solidFill>
              </a:rPr>
              <a:t>120</a:t>
            </a:r>
            <a:r>
              <a:rPr lang="en-US" altLang="en-US" sz="1800" dirty="0" smtClean="0"/>
              <a:t>        264  HUPAFT   18     0  18            1001af   3603     214</a:t>
            </a:r>
          </a:p>
          <a:p>
            <a:pPr marL="381000" indent="-381000" eaLnBrk="1" hangingPunct="1">
              <a:lnSpc>
                <a:spcPct val="90000"/>
              </a:lnSpc>
              <a:buFontTx/>
              <a:buNone/>
            </a:pPr>
            <a:r>
              <a:rPr lang="en-US" altLang="en-US" sz="1800" dirty="0" smtClean="0"/>
              <a:t>....</a:t>
            </a:r>
          </a:p>
          <a:p>
            <a:pPr marL="381000" indent="-381000" eaLnBrk="1" hangingPunct="1">
              <a:lnSpc>
                <a:spcPct val="90000"/>
              </a:lnSpc>
              <a:buFontTx/>
              <a:buNone/>
            </a:pPr>
            <a:r>
              <a:rPr lang="nl-NL" altLang="en-US" sz="1800" dirty="0" smtClean="0"/>
              <a:t>182018  48    BEGIN       7      9   0          01/31/2008 12:28:51 10 root</a:t>
            </a:r>
          </a:p>
          <a:p>
            <a:pPr marL="381000" indent="-381000" eaLnBrk="1" hangingPunct="1">
              <a:lnSpc>
                <a:spcPct val="90000"/>
              </a:lnSpc>
              <a:buFontTx/>
              <a:buNone/>
            </a:pPr>
            <a:r>
              <a:rPr lang="nl-NL" altLang="en-US" sz="1800" dirty="0" smtClean="0"/>
              <a:t>182048  148  HUPBEF   7      0  182018     100100   90e      100</a:t>
            </a:r>
          </a:p>
          <a:p>
            <a:pPr marL="381000" indent="-381000" eaLnBrk="1" hangingPunct="1">
              <a:lnSpc>
                <a:spcPct val="90000"/>
              </a:lnSpc>
              <a:buFontTx/>
              <a:buNone/>
            </a:pPr>
            <a:r>
              <a:rPr lang="nl-NL" altLang="en-US" sz="1800" dirty="0" smtClean="0"/>
              <a:t>1820dc  148  HUPAFT   7       0  182048    100100   90e      100</a:t>
            </a:r>
          </a:p>
          <a:p>
            <a:pPr marL="381000" indent="-381000" eaLnBrk="1" hangingPunct="1">
              <a:lnSpc>
                <a:spcPct val="90000"/>
              </a:lnSpc>
              <a:buFontTx/>
              <a:buNone/>
            </a:pPr>
            <a:r>
              <a:rPr lang="nl-NL" altLang="en-US" sz="1800" dirty="0" smtClean="0"/>
              <a:t>182170  48    COMMIT   7      0  1820dc  01/31/2008 12:28:51</a:t>
            </a:r>
          </a:p>
          <a:p>
            <a:pPr marL="381000" indent="-381000" eaLnBrk="1" hangingPunct="1">
              <a:lnSpc>
                <a:spcPct val="90000"/>
              </a:lnSpc>
              <a:buFontTx/>
              <a:buNone/>
            </a:pPr>
            <a:r>
              <a:rPr lang="nl-NL" altLang="en-US" sz="1800" dirty="0" smtClean="0"/>
              <a:t>183018  48    BEGIN       7      9  0           01/31/2008 12:28:51 10 root</a:t>
            </a:r>
          </a:p>
          <a:p>
            <a:pPr marL="381000" indent="-381000" eaLnBrk="1" hangingPunct="1">
              <a:lnSpc>
                <a:spcPct val="90000"/>
              </a:lnSpc>
            </a:pPr>
            <a:endParaRPr lang="en-US" altLang="en-US" sz="1800" dirty="0" smtClean="0"/>
          </a:p>
          <a:p>
            <a:pPr marL="381000" indent="-381000" eaLnBrk="1" hangingPunct="1">
              <a:lnSpc>
                <a:spcPct val="90000"/>
              </a:lnSpc>
            </a:pPr>
            <a:endParaRPr lang="en-US" altLang="en-US" sz="1800" dirty="0" smtClean="0"/>
          </a:p>
        </p:txBody>
      </p:sp>
      <p:sp>
        <p:nvSpPr>
          <p:cNvPr id="26628"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BAF63C85-E9E1-4275-99BF-742049BA6126}" type="slidenum">
              <a:rPr lang="en-US" altLang="en-US" sz="1200">
                <a:solidFill>
                  <a:srgbClr val="898989"/>
                </a:solidFill>
                <a:latin typeface="Calibri" panose="020F0502020204030204" pitchFamily="34" charset="0"/>
              </a:rPr>
              <a:pPr eaLnBrk="1" hangingPunct="1"/>
              <a:t>13</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22326878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en-US" smtClean="0"/>
              <a:t>LSN (logical sequence number)</a:t>
            </a:r>
          </a:p>
        </p:txBody>
      </p:sp>
      <p:sp>
        <p:nvSpPr>
          <p:cNvPr id="40963" name="Rectangle 3"/>
          <p:cNvSpPr>
            <a:spLocks noGrp="1" noChangeArrowheads="1"/>
          </p:cNvSpPr>
          <p:nvPr>
            <p:ph idx="1"/>
          </p:nvPr>
        </p:nvSpPr>
        <p:spPr/>
        <p:txBody>
          <a:bodyPr>
            <a:normAutofit fontScale="92500" lnSpcReduction="20000"/>
          </a:bodyPr>
          <a:lstStyle/>
          <a:p>
            <a:pPr eaLnBrk="1" hangingPunct="1"/>
            <a:r>
              <a:rPr lang="en-US" altLang="en-US" sz="2000" dirty="0" smtClean="0"/>
              <a:t>What is an LSN</a:t>
            </a:r>
          </a:p>
          <a:p>
            <a:pPr lvl="1" eaLnBrk="1" hangingPunct="1"/>
            <a:r>
              <a:rPr lang="en-US" altLang="en-US" sz="1700" dirty="0" smtClean="0"/>
              <a:t>A log record is uniquely identified by its LSN uniquely.  A position within the logical logs.</a:t>
            </a:r>
          </a:p>
          <a:p>
            <a:pPr lvl="1" eaLnBrk="1" hangingPunct="1"/>
            <a:endParaRPr lang="en-US" altLang="en-US" sz="1700" dirty="0" smtClean="0"/>
          </a:p>
          <a:p>
            <a:pPr eaLnBrk="1" hangingPunct="1"/>
            <a:r>
              <a:rPr lang="en-US" altLang="en-US" sz="2000" dirty="0" smtClean="0"/>
              <a:t>Comprised of two values</a:t>
            </a:r>
          </a:p>
          <a:p>
            <a:pPr lvl="1" eaLnBrk="1" hangingPunct="1"/>
            <a:r>
              <a:rPr lang="en-US" altLang="en-US" sz="1700" dirty="0" smtClean="0"/>
              <a:t>Log unique id and </a:t>
            </a:r>
            <a:r>
              <a:rPr lang="en-US" altLang="en-US" sz="1700" dirty="0" err="1" smtClean="0"/>
              <a:t>Logpos</a:t>
            </a:r>
            <a:r>
              <a:rPr lang="en-US" altLang="en-US" sz="1700" dirty="0" smtClean="0"/>
              <a:t>.</a:t>
            </a:r>
          </a:p>
          <a:p>
            <a:pPr lvl="1" eaLnBrk="1" hangingPunct="1"/>
            <a:r>
              <a:rPr lang="en-US" altLang="en-US" sz="1700" dirty="0" smtClean="0"/>
              <a:t>Every log record has a LSN.</a:t>
            </a:r>
          </a:p>
          <a:p>
            <a:pPr lvl="1" eaLnBrk="1" hangingPunct="1"/>
            <a:endParaRPr lang="en-US" altLang="en-US" sz="1700" dirty="0"/>
          </a:p>
          <a:p>
            <a:pPr>
              <a:lnSpc>
                <a:spcPct val="90000"/>
              </a:lnSpc>
              <a:buNone/>
            </a:pPr>
            <a:r>
              <a:rPr lang="en-US" altLang="en-US" sz="2000" dirty="0"/>
              <a:t>log </a:t>
            </a:r>
            <a:r>
              <a:rPr lang="en-US" altLang="en-US" sz="2000" dirty="0" err="1"/>
              <a:t>uniqid</a:t>
            </a:r>
            <a:r>
              <a:rPr lang="en-US" altLang="en-US" sz="2000" dirty="0"/>
              <a:t>: </a:t>
            </a:r>
            <a:r>
              <a:rPr lang="en-US" altLang="en-US" sz="2000" b="1" dirty="0">
                <a:solidFill>
                  <a:srgbClr val="FF0000"/>
                </a:solidFill>
              </a:rPr>
              <a:t>14</a:t>
            </a:r>
            <a:r>
              <a:rPr lang="en-US" altLang="en-US" sz="2000" dirty="0">
                <a:solidFill>
                  <a:srgbClr val="FF0000"/>
                </a:solidFill>
              </a:rPr>
              <a:t>.</a:t>
            </a:r>
          </a:p>
          <a:p>
            <a:pPr>
              <a:lnSpc>
                <a:spcPct val="90000"/>
              </a:lnSpc>
            </a:pPr>
            <a:endParaRPr lang="en-US" altLang="en-US" sz="2000" dirty="0"/>
          </a:p>
          <a:p>
            <a:pPr>
              <a:lnSpc>
                <a:spcPct val="90000"/>
              </a:lnSpc>
              <a:buNone/>
            </a:pPr>
            <a:r>
              <a:rPr lang="en-US" altLang="en-US" sz="2000" dirty="0" err="1"/>
              <a:t>addr</a:t>
            </a:r>
            <a:r>
              <a:rPr lang="en-US" altLang="en-US" sz="2000" dirty="0"/>
              <a:t>     </a:t>
            </a:r>
            <a:r>
              <a:rPr lang="en-US" altLang="en-US" sz="2000" dirty="0" err="1"/>
              <a:t>len</a:t>
            </a:r>
            <a:r>
              <a:rPr lang="en-US" altLang="en-US" sz="2000" dirty="0"/>
              <a:t>  type     </a:t>
            </a:r>
            <a:r>
              <a:rPr lang="en-US" altLang="en-US" sz="2000" dirty="0" err="1"/>
              <a:t>xid</a:t>
            </a:r>
            <a:r>
              <a:rPr lang="en-US" altLang="en-US" sz="2000" dirty="0"/>
              <a:t>      id link</a:t>
            </a:r>
          </a:p>
          <a:p>
            <a:pPr>
              <a:lnSpc>
                <a:spcPct val="90000"/>
              </a:lnSpc>
              <a:buNone/>
            </a:pPr>
            <a:r>
              <a:rPr lang="en-US" altLang="en-US" sz="2000" dirty="0"/>
              <a:t>18        36   CKPOINT  1  14 0        0</a:t>
            </a:r>
          </a:p>
          <a:p>
            <a:pPr>
              <a:lnSpc>
                <a:spcPct val="90000"/>
              </a:lnSpc>
              <a:buNone/>
            </a:pPr>
            <a:r>
              <a:rPr lang="en-US" altLang="en-US" sz="2000" dirty="0"/>
              <a:t>…</a:t>
            </a:r>
          </a:p>
          <a:p>
            <a:pPr>
              <a:lnSpc>
                <a:spcPct val="90000"/>
              </a:lnSpc>
              <a:buNone/>
            </a:pPr>
            <a:r>
              <a:rPr lang="en-US" altLang="en-US" sz="2000" b="1" dirty="0">
                <a:solidFill>
                  <a:srgbClr val="FF0000"/>
                </a:solidFill>
              </a:rPr>
              <a:t>2018</a:t>
            </a:r>
            <a:r>
              <a:rPr lang="en-US" altLang="en-US" sz="2000" dirty="0"/>
              <a:t>    44   CHFREE   5    0  13a0     00001:0000020912 8</a:t>
            </a:r>
          </a:p>
          <a:p>
            <a:pPr>
              <a:lnSpc>
                <a:spcPct val="90000"/>
              </a:lnSpc>
              <a:buNone/>
            </a:pPr>
            <a:r>
              <a:rPr lang="en-US" altLang="en-US" sz="2000" dirty="0"/>
              <a:t>2044    36   ERASE     5     0  2018    1000a9</a:t>
            </a:r>
          </a:p>
          <a:p>
            <a:pPr>
              <a:lnSpc>
                <a:spcPct val="90000"/>
              </a:lnSpc>
              <a:buNone/>
            </a:pPr>
            <a:r>
              <a:rPr lang="en-US" altLang="en-US" sz="2000" dirty="0"/>
              <a:t>2068    48   COMMIT   5     0  2044    02/07/2008 16:11:50</a:t>
            </a:r>
          </a:p>
          <a:p>
            <a:pPr>
              <a:lnSpc>
                <a:spcPct val="90000"/>
              </a:lnSpc>
            </a:pPr>
            <a:endParaRPr lang="en-US" altLang="en-US" sz="2000" dirty="0"/>
          </a:p>
          <a:p>
            <a:pPr>
              <a:lnSpc>
                <a:spcPct val="90000"/>
              </a:lnSpc>
              <a:buNone/>
            </a:pPr>
            <a:r>
              <a:rPr lang="en-US" altLang="en-US" sz="2000" b="1" dirty="0">
                <a:solidFill>
                  <a:srgbClr val="FF0000"/>
                </a:solidFill>
              </a:rPr>
              <a:t>LSN 14:0x2018</a:t>
            </a:r>
          </a:p>
          <a:p>
            <a:pPr lvl="1" eaLnBrk="1" hangingPunct="1"/>
            <a:endParaRPr lang="en-US" altLang="en-US" sz="1700" dirty="0" smtClean="0"/>
          </a:p>
          <a:p>
            <a:pPr lvl="1" eaLnBrk="1" hangingPunct="1">
              <a:buFont typeface="Arial" panose="020B0604020202020204" pitchFamily="34" charset="0"/>
              <a:buNone/>
            </a:pPr>
            <a:endParaRPr lang="en-US" altLang="en-US" sz="1700" dirty="0" smtClean="0"/>
          </a:p>
          <a:p>
            <a:pPr lvl="1" eaLnBrk="1" hangingPunct="1"/>
            <a:endParaRPr lang="en-US" altLang="en-US" sz="1700" dirty="0" smtClean="0"/>
          </a:p>
          <a:p>
            <a:pPr lvl="1" eaLnBrk="1" hangingPunct="1"/>
            <a:endParaRPr lang="en-US" altLang="en-US" sz="1700" dirty="0" smtClean="0"/>
          </a:p>
        </p:txBody>
      </p:sp>
      <p:sp>
        <p:nvSpPr>
          <p:cNvPr id="28676"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B001AC6F-6BDA-474C-BE07-944BE76F5E0D}" type="slidenum">
              <a:rPr lang="en-US" altLang="en-US" sz="1200">
                <a:solidFill>
                  <a:srgbClr val="898989"/>
                </a:solidFill>
                <a:latin typeface="Calibri" panose="020F0502020204030204" pitchFamily="34" charset="0"/>
              </a:rPr>
              <a:pPr eaLnBrk="1" hangingPunct="1"/>
              <a:t>14</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37709980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altLang="en-US" smtClean="0"/>
              <a:t>Log Record Types (common)</a:t>
            </a:r>
          </a:p>
        </p:txBody>
      </p:sp>
      <p:sp>
        <p:nvSpPr>
          <p:cNvPr id="43011" name="Rectangle 3"/>
          <p:cNvSpPr>
            <a:spLocks noGrp="1" noChangeArrowheads="1"/>
          </p:cNvSpPr>
          <p:nvPr>
            <p:ph idx="1"/>
          </p:nvPr>
        </p:nvSpPr>
        <p:spPr/>
        <p:txBody>
          <a:bodyPr>
            <a:normAutofit/>
          </a:bodyPr>
          <a:lstStyle/>
          <a:p>
            <a:pPr eaLnBrk="1" hangingPunct="1"/>
            <a:r>
              <a:rPr lang="en-US" altLang="en-US" sz="2000" dirty="0" smtClean="0"/>
              <a:t>BEGIN</a:t>
            </a:r>
          </a:p>
          <a:p>
            <a:pPr lvl="1" eaLnBrk="1" hangingPunct="1"/>
            <a:r>
              <a:rPr lang="en-US" altLang="en-US" sz="1700" dirty="0" smtClean="0"/>
              <a:t>Log record indicating the beginning of a transaction</a:t>
            </a:r>
          </a:p>
          <a:p>
            <a:pPr lvl="1" eaLnBrk="1" hangingPunct="1"/>
            <a:r>
              <a:rPr lang="en-US" altLang="en-US" sz="1700" dirty="0" smtClean="0"/>
              <a:t>Date, time, </a:t>
            </a:r>
            <a:r>
              <a:rPr lang="en-US" altLang="en-US" sz="1700" dirty="0" err="1" smtClean="0"/>
              <a:t>sid</a:t>
            </a:r>
            <a:r>
              <a:rPr lang="en-US" altLang="en-US" sz="1700" dirty="0" smtClean="0"/>
              <a:t> (session id), user</a:t>
            </a:r>
          </a:p>
          <a:p>
            <a:pPr eaLnBrk="1" hangingPunct="1"/>
            <a:r>
              <a:rPr lang="en-US" altLang="en-US" sz="2000" dirty="0" smtClean="0"/>
              <a:t>COMMIT</a:t>
            </a:r>
          </a:p>
          <a:p>
            <a:pPr lvl="1" eaLnBrk="1" hangingPunct="1"/>
            <a:r>
              <a:rPr lang="en-US" altLang="en-US" sz="1700" dirty="0" smtClean="0"/>
              <a:t>Log record indicating a particular transaction has committed</a:t>
            </a:r>
          </a:p>
          <a:p>
            <a:pPr lvl="1" eaLnBrk="1" hangingPunct="1"/>
            <a:r>
              <a:rPr lang="en-US" altLang="en-US" sz="1700" dirty="0" smtClean="0"/>
              <a:t>Date, time	</a:t>
            </a:r>
          </a:p>
        </p:txBody>
      </p:sp>
      <p:sp>
        <p:nvSpPr>
          <p:cNvPr id="30724"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32AC99C0-1837-47B1-949E-1126C17419F1}" type="slidenum">
              <a:rPr lang="en-US" altLang="en-US" sz="1200">
                <a:solidFill>
                  <a:srgbClr val="898989"/>
                </a:solidFill>
                <a:latin typeface="Calibri" panose="020F0502020204030204" pitchFamily="34" charset="0"/>
              </a:rPr>
              <a:pPr eaLnBrk="1" hangingPunct="1"/>
              <a:t>15</a:t>
            </a:fld>
            <a:endParaRPr lang="en-US" altLang="en-US" sz="1200">
              <a:solidFill>
                <a:srgbClr val="898989"/>
              </a:solidFill>
              <a:latin typeface="Calibri" panose="020F0502020204030204" pitchFamily="34" charset="0"/>
            </a:endParaRPr>
          </a:p>
        </p:txBody>
      </p:sp>
      <p:sp>
        <p:nvSpPr>
          <p:cNvPr id="2" name="Rectangle 1"/>
          <p:cNvSpPr/>
          <p:nvPr/>
        </p:nvSpPr>
        <p:spPr>
          <a:xfrm>
            <a:off x="457200" y="3543300"/>
            <a:ext cx="4572000" cy="1477328"/>
          </a:xfrm>
          <a:prstGeom prst="rect">
            <a:avLst/>
          </a:prstGeom>
        </p:spPr>
        <p:txBody>
          <a:bodyPr>
            <a:spAutoFit/>
          </a:bodyPr>
          <a:lstStyle/>
          <a:p>
            <a:r>
              <a:rPr lang="en-US" altLang="en-US" dirty="0"/>
              <a:t>HINSERT</a:t>
            </a:r>
          </a:p>
          <a:p>
            <a:r>
              <a:rPr lang="en-US" altLang="en-US" dirty="0"/>
              <a:t>ADDITEM</a:t>
            </a:r>
            <a:endParaRPr lang="en-US" altLang="en-US" sz="1600" dirty="0"/>
          </a:p>
          <a:p>
            <a:r>
              <a:rPr lang="en-US" altLang="en-US" dirty="0"/>
              <a:t>HDELETE/DELITEM</a:t>
            </a:r>
          </a:p>
          <a:p>
            <a:r>
              <a:rPr lang="en-US" altLang="en-US" dirty="0"/>
              <a:t>CHALLOC/CHFREE</a:t>
            </a:r>
          </a:p>
          <a:p>
            <a:r>
              <a:rPr lang="en-US" altLang="en-US" dirty="0" smtClean="0"/>
              <a:t>PTEXTEND</a:t>
            </a:r>
            <a:endParaRPr lang="en-US" altLang="en-US" dirty="0"/>
          </a:p>
        </p:txBody>
      </p:sp>
      <p:sp>
        <p:nvSpPr>
          <p:cNvPr id="6" name="Rectangle 5"/>
          <p:cNvSpPr/>
          <p:nvPr/>
        </p:nvSpPr>
        <p:spPr>
          <a:xfrm>
            <a:off x="3657600" y="3543300"/>
            <a:ext cx="4572000" cy="1631216"/>
          </a:xfrm>
          <a:prstGeom prst="rect">
            <a:avLst/>
          </a:prstGeom>
        </p:spPr>
        <p:txBody>
          <a:bodyPr>
            <a:spAutoFit/>
          </a:bodyPr>
          <a:lstStyle/>
          <a:p>
            <a:r>
              <a:rPr lang="en-US" altLang="en-US" sz="2000" dirty="0"/>
              <a:t>HUPAFT/HUPBEF/HUPDATE</a:t>
            </a:r>
          </a:p>
          <a:p>
            <a:r>
              <a:rPr lang="en-US" altLang="en-US" sz="2000" dirty="0" smtClean="0"/>
              <a:t>CINDEX</a:t>
            </a:r>
          </a:p>
          <a:p>
            <a:r>
              <a:rPr lang="en-US" altLang="en-US" sz="2000" dirty="0" smtClean="0"/>
              <a:t>PERASE/ERASE</a:t>
            </a:r>
            <a:endParaRPr lang="en-US" altLang="en-US" sz="2000" dirty="0"/>
          </a:p>
          <a:p>
            <a:r>
              <a:rPr lang="en-US" altLang="en-US" sz="2000" dirty="0" smtClean="0"/>
              <a:t>BLDCL</a:t>
            </a:r>
          </a:p>
          <a:p>
            <a:r>
              <a:rPr lang="en-US" altLang="en-US" sz="2000" dirty="0" err="1" smtClean="0"/>
              <a:t>Etc</a:t>
            </a:r>
            <a:r>
              <a:rPr lang="en-US" altLang="en-US" sz="2000" dirty="0" smtClean="0"/>
              <a:t> </a:t>
            </a:r>
            <a:r>
              <a:rPr lang="en-US" altLang="en-US" sz="2000" dirty="0" err="1" smtClean="0"/>
              <a:t>etc</a:t>
            </a:r>
            <a:endParaRPr lang="en-US" altLang="en-US" sz="2000" dirty="0"/>
          </a:p>
        </p:txBody>
      </p:sp>
    </p:spTree>
    <p:extLst>
      <p:ext uri="{BB962C8B-B14F-4D97-AF65-F5344CB8AC3E}">
        <p14:creationId xmlns:p14="http://schemas.microsoft.com/office/powerpoint/2010/main" val="25498749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US" altLang="en-US" smtClean="0"/>
              <a:t>Review Insert &amp; Delete</a:t>
            </a:r>
          </a:p>
        </p:txBody>
      </p:sp>
      <p:sp>
        <p:nvSpPr>
          <p:cNvPr id="50179" name="Rectangle 3"/>
          <p:cNvSpPr>
            <a:spLocks noGrp="1" noChangeArrowheads="1"/>
          </p:cNvSpPr>
          <p:nvPr>
            <p:ph idx="1"/>
          </p:nvPr>
        </p:nvSpPr>
        <p:spPr/>
        <p:txBody>
          <a:bodyPr/>
          <a:lstStyle/>
          <a:p>
            <a:pPr marL="381000" indent="-381000" eaLnBrk="1" hangingPunct="1">
              <a:buFontTx/>
              <a:buNone/>
            </a:pPr>
            <a:r>
              <a:rPr lang="en-US" altLang="en-US" sz="1600" dirty="0" smtClean="0"/>
              <a:t>create database </a:t>
            </a:r>
            <a:r>
              <a:rPr lang="en-US" altLang="en-US" sz="1600" dirty="0" err="1" smtClean="0"/>
              <a:t>eric</a:t>
            </a:r>
            <a:r>
              <a:rPr lang="en-US" altLang="en-US" sz="1600" dirty="0" smtClean="0"/>
              <a:t> with log;</a:t>
            </a:r>
          </a:p>
          <a:p>
            <a:pPr marL="381000" indent="-381000" eaLnBrk="1" hangingPunct="1">
              <a:buFontTx/>
              <a:buNone/>
            </a:pPr>
            <a:r>
              <a:rPr lang="en-US" altLang="en-US" sz="1600" dirty="0" smtClean="0"/>
              <a:t>create table whisky(col1 integer, col2 char(20), col3  char(10));</a:t>
            </a:r>
          </a:p>
          <a:p>
            <a:pPr marL="381000" indent="-381000" eaLnBrk="1" hangingPunct="1">
              <a:buFontTx/>
              <a:buNone/>
            </a:pPr>
            <a:r>
              <a:rPr lang="en-US" altLang="en-US" sz="1600" dirty="0" smtClean="0"/>
              <a:t>create index ud_whisky_01 on whisky (col1);</a:t>
            </a:r>
          </a:p>
          <a:p>
            <a:pPr marL="381000" indent="-381000" eaLnBrk="1" hangingPunct="1">
              <a:buFontTx/>
              <a:buNone/>
            </a:pPr>
            <a:r>
              <a:rPr lang="en-US" altLang="en-US" sz="1600" dirty="0" smtClean="0"/>
              <a:t>create index </a:t>
            </a:r>
            <a:r>
              <a:rPr lang="en-US" altLang="en-US" sz="1600" dirty="0" err="1" smtClean="0"/>
              <a:t>ud_whisky</a:t>
            </a:r>
            <a:r>
              <a:rPr lang="en-US" altLang="en-US" sz="1600" dirty="0" smtClean="0"/>
              <a:t> _02 on whisky (col2);</a:t>
            </a:r>
          </a:p>
          <a:p>
            <a:pPr marL="381000" indent="-381000" eaLnBrk="1" hangingPunct="1">
              <a:buFontTx/>
              <a:buNone/>
            </a:pPr>
            <a:r>
              <a:rPr lang="en-US" altLang="en-US" sz="1600" dirty="0" smtClean="0"/>
              <a:t>create index ud_whisky_03 on whisky (col3,col2);</a:t>
            </a:r>
          </a:p>
          <a:p>
            <a:pPr marL="381000" indent="-381000" eaLnBrk="1" hangingPunct="1">
              <a:buFontTx/>
              <a:buNone/>
            </a:pPr>
            <a:endParaRPr lang="en-US" altLang="en-US" sz="1600" dirty="0" smtClean="0"/>
          </a:p>
          <a:p>
            <a:pPr marL="381000" indent="-381000" eaLnBrk="1" hangingPunct="1">
              <a:buFontTx/>
              <a:buNone/>
            </a:pPr>
            <a:r>
              <a:rPr lang="en-US" altLang="en-US" sz="1600" dirty="0" smtClean="0"/>
              <a:t>insert into whisky values(1,‘Oban','66062');</a:t>
            </a:r>
          </a:p>
          <a:p>
            <a:pPr marL="381000" indent="-381000" eaLnBrk="1" hangingPunct="1">
              <a:buFontTx/>
              <a:buNone/>
            </a:pPr>
            <a:r>
              <a:rPr lang="en-US" altLang="en-US" sz="1600" dirty="0" smtClean="0"/>
              <a:t>insert into whisky values(2,‘Balvenie','66061');</a:t>
            </a:r>
          </a:p>
          <a:p>
            <a:pPr marL="381000" indent="-381000" eaLnBrk="1" hangingPunct="1">
              <a:buFontTx/>
              <a:buNone/>
            </a:pPr>
            <a:r>
              <a:rPr lang="en-US" altLang="en-US" sz="1600" dirty="0" smtClean="0"/>
              <a:t>insert into whisky values(3,‘Jim Bean,'66061');</a:t>
            </a:r>
          </a:p>
          <a:p>
            <a:pPr marL="381000" indent="-381000" eaLnBrk="1" hangingPunct="1">
              <a:buFontTx/>
              <a:buNone/>
            </a:pPr>
            <a:r>
              <a:rPr lang="en-US" altLang="en-US" sz="1600" dirty="0" smtClean="0"/>
              <a:t>insert into whisky values(4,’Aberlour','66062');</a:t>
            </a:r>
          </a:p>
          <a:p>
            <a:pPr marL="381000" indent="-381000" eaLnBrk="1" hangingPunct="1">
              <a:buFontTx/>
              <a:buNone/>
            </a:pPr>
            <a:r>
              <a:rPr lang="en-US" altLang="en-US" sz="1600" dirty="0" smtClean="0"/>
              <a:t>insert into whisky values(5,‘Dalwinnie,'66062');</a:t>
            </a:r>
          </a:p>
          <a:p>
            <a:pPr marL="381000" indent="-381000" eaLnBrk="1" hangingPunct="1">
              <a:buFontTx/>
              <a:buNone/>
            </a:pPr>
            <a:r>
              <a:rPr lang="en-US" altLang="en-US" sz="1600" dirty="0" smtClean="0"/>
              <a:t>delete from whisky where col1 = 3;    &lt;&lt; </a:t>
            </a:r>
            <a:r>
              <a:rPr lang="en-US" altLang="en-US" sz="1600" dirty="0" err="1" smtClean="0"/>
              <a:t>Doh</a:t>
            </a:r>
            <a:r>
              <a:rPr lang="en-US" altLang="en-US" sz="1600" dirty="0" smtClean="0"/>
              <a:t> !!  it is not whisky</a:t>
            </a:r>
          </a:p>
          <a:p>
            <a:pPr marL="381000" indent="-381000" eaLnBrk="1" hangingPunct="1"/>
            <a:endParaRPr lang="en-US" altLang="en-US" sz="1600" dirty="0" smtClean="0"/>
          </a:p>
          <a:p>
            <a:pPr marL="381000" indent="-381000" eaLnBrk="1" hangingPunct="1">
              <a:lnSpc>
                <a:spcPct val="90000"/>
              </a:lnSpc>
              <a:buFontTx/>
              <a:buNone/>
            </a:pPr>
            <a:endParaRPr lang="en-US" altLang="en-US" sz="1800" dirty="0" smtClean="0"/>
          </a:p>
          <a:p>
            <a:pPr marL="381000" indent="-381000" eaLnBrk="1" hangingPunct="1">
              <a:lnSpc>
                <a:spcPct val="90000"/>
              </a:lnSpc>
              <a:buFontTx/>
              <a:buNone/>
            </a:pPr>
            <a:endParaRPr lang="en-US" altLang="en-US" sz="1800" dirty="0" smtClean="0"/>
          </a:p>
        </p:txBody>
      </p:sp>
      <p:sp>
        <p:nvSpPr>
          <p:cNvPr id="37892"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A2ED27D3-95BB-45F7-AED3-01578059DEAF}" type="slidenum">
              <a:rPr lang="en-US" altLang="en-US" sz="1200">
                <a:solidFill>
                  <a:srgbClr val="898989"/>
                </a:solidFill>
                <a:latin typeface="Calibri" panose="020F0502020204030204" pitchFamily="34" charset="0"/>
              </a:rPr>
              <a:pPr eaLnBrk="1" hangingPunct="1"/>
              <a:t>16</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3883468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altLang="en-US" smtClean="0"/>
              <a:t>Review Insert</a:t>
            </a:r>
          </a:p>
        </p:txBody>
      </p:sp>
      <p:sp>
        <p:nvSpPr>
          <p:cNvPr id="51203" name="Rectangle 3"/>
          <p:cNvSpPr>
            <a:spLocks noGrp="1" noChangeArrowheads="1"/>
          </p:cNvSpPr>
          <p:nvPr>
            <p:ph idx="1"/>
          </p:nvPr>
        </p:nvSpPr>
        <p:spPr/>
        <p:txBody>
          <a:bodyPr/>
          <a:lstStyle/>
          <a:p>
            <a:pPr marL="495300" indent="-495300" eaLnBrk="1" hangingPunct="1">
              <a:lnSpc>
                <a:spcPct val="90000"/>
              </a:lnSpc>
              <a:buFontTx/>
              <a:buNone/>
            </a:pPr>
            <a:endParaRPr lang="en-US" altLang="en-US" sz="2000" dirty="0" smtClean="0"/>
          </a:p>
          <a:p>
            <a:pPr marL="495300" indent="-495300" eaLnBrk="1" hangingPunct="1">
              <a:buFontTx/>
              <a:buNone/>
            </a:pPr>
            <a:r>
              <a:rPr lang="en-US" altLang="en-US" sz="1600" dirty="0" smtClean="0"/>
              <a:t>1018     48   BEGIN      5        24 0        04/11/2008 15:45:10 20       root</a:t>
            </a:r>
          </a:p>
          <a:p>
            <a:pPr marL="495300" indent="-495300" eaLnBrk="1" hangingPunct="1">
              <a:buFontTx/>
              <a:buNone/>
            </a:pPr>
            <a:r>
              <a:rPr lang="en-US" altLang="en-US" sz="1600" b="1" dirty="0" smtClean="0">
                <a:solidFill>
                  <a:srgbClr val="00B050"/>
                </a:solidFill>
              </a:rPr>
              <a:t>1048     84   HINSERT  5        0  1018     1001d8   104      34</a:t>
            </a:r>
          </a:p>
          <a:p>
            <a:pPr marL="495300" indent="-495300" eaLnBrk="1" hangingPunct="1">
              <a:buFontTx/>
              <a:buNone/>
            </a:pPr>
            <a:r>
              <a:rPr lang="en-US" altLang="en-US" sz="1600" dirty="0" smtClean="0"/>
              <a:t>109c     56   ADDITEM  5        0  1048     </a:t>
            </a:r>
            <a:r>
              <a:rPr lang="en-US" altLang="en-US" sz="1600" b="1" dirty="0" smtClean="0">
                <a:solidFill>
                  <a:srgbClr val="FF0000"/>
                </a:solidFill>
              </a:rPr>
              <a:t>1001d9</a:t>
            </a:r>
            <a:r>
              <a:rPr lang="en-US" altLang="en-US" sz="1600" dirty="0" smtClean="0"/>
              <a:t>   104      1     1     4</a:t>
            </a:r>
          </a:p>
          <a:p>
            <a:pPr marL="495300" indent="-495300" eaLnBrk="1" hangingPunct="1">
              <a:buFontTx/>
              <a:buNone/>
            </a:pPr>
            <a:r>
              <a:rPr lang="en-US" altLang="en-US" sz="1600" dirty="0" smtClean="0"/>
              <a:t>10d4     72   ADDITEM  5        0  109c     </a:t>
            </a:r>
            <a:r>
              <a:rPr lang="en-US" altLang="en-US" sz="1600" b="1" dirty="0" smtClean="0">
                <a:solidFill>
                  <a:srgbClr val="FF0000"/>
                </a:solidFill>
              </a:rPr>
              <a:t>1001da</a:t>
            </a:r>
            <a:r>
              <a:rPr lang="en-US" altLang="en-US" sz="1600" dirty="0" smtClean="0"/>
              <a:t>   104      1     1     20</a:t>
            </a:r>
          </a:p>
          <a:p>
            <a:pPr marL="495300" indent="-495300" eaLnBrk="1" hangingPunct="1">
              <a:buFontTx/>
              <a:buNone/>
            </a:pPr>
            <a:r>
              <a:rPr lang="en-US" altLang="en-US" sz="1600" dirty="0" smtClean="0"/>
              <a:t>111c     84   ADDITEM  5        0  10d4     </a:t>
            </a:r>
            <a:r>
              <a:rPr lang="en-US" altLang="en-US" sz="1600" b="1" dirty="0" smtClean="0">
                <a:solidFill>
                  <a:srgbClr val="FF0000"/>
                </a:solidFill>
              </a:rPr>
              <a:t>1001db</a:t>
            </a:r>
            <a:r>
              <a:rPr lang="en-US" altLang="en-US" sz="1600" dirty="0" smtClean="0"/>
              <a:t>   104      1     1     30</a:t>
            </a:r>
          </a:p>
          <a:p>
            <a:pPr marL="495300" indent="-495300" eaLnBrk="1" hangingPunct="1">
              <a:buFontTx/>
              <a:buNone/>
            </a:pPr>
            <a:r>
              <a:rPr lang="en-US" altLang="en-US" sz="1600" dirty="0" smtClean="0"/>
              <a:t>1170     48   COMMIT   5        0  111c     04/11/2008 15:45:10</a:t>
            </a:r>
          </a:p>
          <a:p>
            <a:pPr marL="495300" indent="-495300" eaLnBrk="1" hangingPunct="1">
              <a:buFontTx/>
              <a:buAutoNum type="arabicPlain" startAt="1170"/>
            </a:pPr>
            <a:endParaRPr lang="en-US" altLang="en-US" sz="1600" dirty="0" smtClean="0"/>
          </a:p>
          <a:p>
            <a:pPr lvl="1">
              <a:buFont typeface="Arial" panose="020B0604020202020204" pitchFamily="34" charset="0"/>
              <a:buChar char="•"/>
            </a:pPr>
            <a:r>
              <a:rPr lang="en-US" altLang="en-US" sz="1300" dirty="0" smtClean="0"/>
              <a:t>FYI:  Notice the 1 HINSERT and 3 ADDITEMS</a:t>
            </a:r>
          </a:p>
          <a:p>
            <a:pPr lvl="1">
              <a:buFont typeface="Arial" panose="020B0604020202020204" pitchFamily="34" charset="0"/>
              <a:buChar char="•"/>
            </a:pPr>
            <a:r>
              <a:rPr lang="en-US" altLang="en-US" sz="1300" dirty="0" err="1" smtClean="0">
                <a:solidFill>
                  <a:srgbClr val="00B050"/>
                </a:solidFill>
              </a:rPr>
              <a:t>Partnumber</a:t>
            </a:r>
            <a:endParaRPr lang="en-US" altLang="en-US" sz="1300" dirty="0">
              <a:solidFill>
                <a:srgbClr val="00B050"/>
              </a:solidFill>
            </a:endParaRPr>
          </a:p>
          <a:p>
            <a:pPr lvl="1">
              <a:buFont typeface="Arial" panose="020B0604020202020204" pitchFamily="34" charset="0"/>
              <a:buChar char="•"/>
            </a:pPr>
            <a:r>
              <a:rPr lang="en-US" altLang="en-US" sz="1300" dirty="0" err="1">
                <a:solidFill>
                  <a:srgbClr val="00B050"/>
                </a:solidFill>
              </a:rPr>
              <a:t>Rowid</a:t>
            </a:r>
            <a:endParaRPr lang="en-US" altLang="en-US" sz="1300" dirty="0">
              <a:solidFill>
                <a:srgbClr val="00B050"/>
              </a:solidFill>
            </a:endParaRPr>
          </a:p>
          <a:p>
            <a:pPr lvl="1">
              <a:buFont typeface="Arial" panose="020B0604020202020204" pitchFamily="34" charset="0"/>
              <a:buChar char="•"/>
            </a:pPr>
            <a:r>
              <a:rPr lang="en-US" altLang="en-US" sz="1300" dirty="0" err="1">
                <a:solidFill>
                  <a:srgbClr val="00B050"/>
                </a:solidFill>
              </a:rPr>
              <a:t>Slotlen</a:t>
            </a:r>
            <a:r>
              <a:rPr lang="en-US" altLang="en-US" sz="1300" dirty="0">
                <a:solidFill>
                  <a:srgbClr val="00B050"/>
                </a:solidFill>
              </a:rPr>
              <a:t> - FYI: Notice a value of </a:t>
            </a:r>
            <a:r>
              <a:rPr lang="en-US" altLang="en-US" sz="1300" dirty="0" smtClean="0">
                <a:solidFill>
                  <a:srgbClr val="00B050"/>
                </a:solidFill>
              </a:rPr>
              <a:t>34</a:t>
            </a:r>
          </a:p>
          <a:p>
            <a:pPr lvl="1">
              <a:buFont typeface="Arial" panose="020B0604020202020204" pitchFamily="34" charset="0"/>
              <a:buChar char="•"/>
            </a:pPr>
            <a:r>
              <a:rPr lang="en-US" altLang="en-US" sz="1300" dirty="0" err="1">
                <a:solidFill>
                  <a:srgbClr val="FF0000"/>
                </a:solidFill>
              </a:rPr>
              <a:t>Partnumber</a:t>
            </a:r>
            <a:r>
              <a:rPr lang="en-US" altLang="en-US" sz="1300" dirty="0">
                <a:solidFill>
                  <a:srgbClr val="FF0000"/>
                </a:solidFill>
              </a:rPr>
              <a:t> – notice its different than the HINSERT</a:t>
            </a:r>
          </a:p>
          <a:p>
            <a:pPr lvl="1">
              <a:buFont typeface="Arial" panose="020B0604020202020204" pitchFamily="34" charset="0"/>
              <a:buChar char="•"/>
            </a:pPr>
            <a:r>
              <a:rPr lang="en-US" altLang="en-US" sz="1300" dirty="0" err="1">
                <a:solidFill>
                  <a:srgbClr val="FF0000"/>
                </a:solidFill>
              </a:rPr>
              <a:t>Rowid</a:t>
            </a:r>
            <a:endParaRPr lang="en-US" altLang="en-US" sz="1300" dirty="0">
              <a:solidFill>
                <a:srgbClr val="FF0000"/>
              </a:solidFill>
            </a:endParaRPr>
          </a:p>
          <a:p>
            <a:pPr lvl="1">
              <a:buFont typeface="Arial" panose="020B0604020202020204" pitchFamily="34" charset="0"/>
              <a:buChar char="•"/>
            </a:pPr>
            <a:r>
              <a:rPr lang="en-US" altLang="en-US" sz="1300" dirty="0">
                <a:solidFill>
                  <a:srgbClr val="FF0000"/>
                </a:solidFill>
              </a:rPr>
              <a:t>Key information, notice the key length of 4.</a:t>
            </a:r>
          </a:p>
          <a:p>
            <a:pPr marL="952500" lvl="1" indent="-495300">
              <a:buFontTx/>
              <a:buChar char="•"/>
            </a:pPr>
            <a:endParaRPr lang="en-US" altLang="en-US" sz="1300" dirty="0">
              <a:solidFill>
                <a:srgbClr val="00B050"/>
              </a:solidFill>
            </a:endParaRPr>
          </a:p>
          <a:p>
            <a:pPr marL="952500" lvl="1" indent="-495300" eaLnBrk="1" hangingPunct="1">
              <a:buFontTx/>
              <a:buChar char="•"/>
            </a:pPr>
            <a:endParaRPr lang="en-US" altLang="en-US" sz="1300" dirty="0" smtClean="0"/>
          </a:p>
          <a:p>
            <a:pPr marL="495300" indent="-495300" eaLnBrk="1" hangingPunct="1">
              <a:lnSpc>
                <a:spcPct val="90000"/>
              </a:lnSpc>
              <a:buFontTx/>
              <a:buNone/>
            </a:pPr>
            <a:endParaRPr lang="en-US" altLang="en-US" sz="1600" dirty="0" smtClean="0"/>
          </a:p>
        </p:txBody>
      </p:sp>
      <p:sp>
        <p:nvSpPr>
          <p:cNvPr id="38916"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3528D012-C90C-4B75-86A9-D7CEABF403B6}" type="slidenum">
              <a:rPr lang="en-US" altLang="en-US" sz="1200">
                <a:solidFill>
                  <a:srgbClr val="898989"/>
                </a:solidFill>
                <a:latin typeface="Calibri" panose="020F0502020204030204" pitchFamily="34" charset="0"/>
              </a:rPr>
              <a:pPr eaLnBrk="1" hangingPunct="1"/>
              <a:t>17</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30666633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US" altLang="en-US" smtClean="0"/>
              <a:t>Review Delete</a:t>
            </a:r>
          </a:p>
        </p:txBody>
      </p:sp>
      <p:sp>
        <p:nvSpPr>
          <p:cNvPr id="54275" name="Rectangle 3"/>
          <p:cNvSpPr>
            <a:spLocks noGrp="1" noChangeArrowheads="1"/>
          </p:cNvSpPr>
          <p:nvPr>
            <p:ph idx="1"/>
          </p:nvPr>
        </p:nvSpPr>
        <p:spPr>
          <a:xfrm>
            <a:off x="393700" y="1219200"/>
            <a:ext cx="8229600" cy="4495801"/>
          </a:xfrm>
        </p:spPr>
        <p:txBody>
          <a:bodyPr/>
          <a:lstStyle/>
          <a:p>
            <a:pPr marL="495300" indent="-495300" eaLnBrk="1" hangingPunct="1">
              <a:buFontTx/>
              <a:buNone/>
            </a:pPr>
            <a:endParaRPr lang="en-US" altLang="en-US" sz="1600" dirty="0" smtClean="0"/>
          </a:p>
          <a:p>
            <a:pPr marL="495300" indent="-495300" eaLnBrk="1" hangingPunct="1">
              <a:buFontTx/>
              <a:buNone/>
            </a:pPr>
            <a:r>
              <a:rPr lang="en-US" altLang="en-US" sz="1600" dirty="0" smtClean="0"/>
              <a:t>1018     48   BEGIN    4        25 0        04/11/2008 18:26:02 36       root</a:t>
            </a:r>
          </a:p>
          <a:p>
            <a:pPr marL="495300" indent="-495300" eaLnBrk="1" hangingPunct="1">
              <a:buFontTx/>
              <a:buNone/>
            </a:pPr>
            <a:r>
              <a:rPr lang="en-US" altLang="en-US" sz="1600" b="1" dirty="0" smtClean="0">
                <a:solidFill>
                  <a:srgbClr val="FF0000"/>
                </a:solidFill>
              </a:rPr>
              <a:t>1048     84   HDELETE  4        0  1018     1001d8   103      34</a:t>
            </a:r>
          </a:p>
          <a:p>
            <a:pPr marL="495300" indent="-495300" eaLnBrk="1" hangingPunct="1">
              <a:buFontTx/>
              <a:buNone/>
            </a:pPr>
            <a:r>
              <a:rPr lang="en-US" altLang="en-US" sz="1600" b="1" dirty="0" smtClean="0">
                <a:solidFill>
                  <a:srgbClr val="00B050"/>
                </a:solidFill>
              </a:rPr>
              <a:t>109c     56   DELITEM  4        0  1048     1001d9   103      1     1     4</a:t>
            </a:r>
          </a:p>
          <a:p>
            <a:pPr marL="495300" indent="-495300" eaLnBrk="1" hangingPunct="1">
              <a:buFontTx/>
              <a:buNone/>
            </a:pPr>
            <a:r>
              <a:rPr lang="en-US" altLang="en-US" sz="1600" dirty="0" smtClean="0"/>
              <a:t>10d4     72   DELITEM  4        0  109c     1001da   103      1     1     20</a:t>
            </a:r>
          </a:p>
          <a:p>
            <a:pPr marL="495300" indent="-495300" eaLnBrk="1" hangingPunct="1">
              <a:buFontTx/>
              <a:buNone/>
            </a:pPr>
            <a:r>
              <a:rPr lang="en-US" altLang="en-US" sz="1600" dirty="0" smtClean="0"/>
              <a:t>111c     84   DELITEM  4        0  10d4     1001db   103      1     1     30</a:t>
            </a:r>
          </a:p>
          <a:p>
            <a:pPr marL="495300" indent="-495300" eaLnBrk="1" hangingPunct="1">
              <a:buFontTx/>
              <a:buNone/>
            </a:pPr>
            <a:r>
              <a:rPr lang="en-US" altLang="en-US" sz="1600" dirty="0" smtClean="0"/>
              <a:t>1170     48   COMMIT   4        0  111c     04/11/2008 18:26:02</a:t>
            </a:r>
          </a:p>
          <a:p>
            <a:pPr marL="495300" indent="-495300" eaLnBrk="1" hangingPunct="1">
              <a:buFontTx/>
              <a:buAutoNum type="arabicPlain" startAt="1170"/>
            </a:pPr>
            <a:endParaRPr lang="en-US" altLang="en-US" sz="1600" dirty="0" smtClean="0"/>
          </a:p>
          <a:p>
            <a:pPr lvl="1">
              <a:buFont typeface="Arial" panose="020B0604020202020204" pitchFamily="34" charset="0"/>
              <a:buChar char="•"/>
            </a:pPr>
            <a:r>
              <a:rPr lang="en-US" altLang="en-US" sz="1400" dirty="0" smtClean="0"/>
              <a:t>FYI:  Notice the 1 HDELETE and 3 DELITEMS</a:t>
            </a:r>
          </a:p>
          <a:p>
            <a:pPr lvl="1">
              <a:buFont typeface="Arial" panose="020B0604020202020204" pitchFamily="34" charset="0"/>
              <a:buChar char="•"/>
            </a:pPr>
            <a:r>
              <a:rPr lang="en-US" altLang="en-US" sz="1400" dirty="0" err="1">
                <a:solidFill>
                  <a:srgbClr val="FF0000"/>
                </a:solidFill>
              </a:rPr>
              <a:t>Partnumber</a:t>
            </a:r>
            <a:endParaRPr lang="en-US" altLang="en-US" sz="1400" dirty="0">
              <a:solidFill>
                <a:srgbClr val="FF0000"/>
              </a:solidFill>
            </a:endParaRPr>
          </a:p>
          <a:p>
            <a:pPr lvl="1">
              <a:buFont typeface="Arial" panose="020B0604020202020204" pitchFamily="34" charset="0"/>
              <a:buChar char="•"/>
            </a:pPr>
            <a:r>
              <a:rPr lang="en-US" altLang="en-US" sz="1400" dirty="0" err="1">
                <a:solidFill>
                  <a:srgbClr val="FF0000"/>
                </a:solidFill>
              </a:rPr>
              <a:t>Rowid</a:t>
            </a:r>
            <a:endParaRPr lang="en-US" altLang="en-US" sz="1400" dirty="0">
              <a:solidFill>
                <a:srgbClr val="FF0000"/>
              </a:solidFill>
            </a:endParaRPr>
          </a:p>
          <a:p>
            <a:pPr lvl="1">
              <a:buFont typeface="Arial" panose="020B0604020202020204" pitchFamily="34" charset="0"/>
              <a:buChar char="•"/>
            </a:pPr>
            <a:r>
              <a:rPr lang="en-US" altLang="en-US" sz="1400" dirty="0" err="1">
                <a:solidFill>
                  <a:srgbClr val="FF0000"/>
                </a:solidFill>
              </a:rPr>
              <a:t>slotlen</a:t>
            </a:r>
            <a:endParaRPr lang="en-US" altLang="en-US" sz="1400" dirty="0">
              <a:solidFill>
                <a:srgbClr val="FF0000"/>
              </a:solidFill>
            </a:endParaRPr>
          </a:p>
          <a:p>
            <a:pPr lvl="1">
              <a:buFont typeface="Arial" panose="020B0604020202020204" pitchFamily="34" charset="0"/>
              <a:buChar char="•"/>
            </a:pPr>
            <a:r>
              <a:rPr lang="en-US" altLang="en-US" sz="1300" dirty="0" err="1">
                <a:solidFill>
                  <a:srgbClr val="00B050"/>
                </a:solidFill>
              </a:rPr>
              <a:t>Partnumber</a:t>
            </a:r>
            <a:endParaRPr lang="en-US" altLang="en-US" sz="1300" dirty="0">
              <a:solidFill>
                <a:srgbClr val="00B050"/>
              </a:solidFill>
            </a:endParaRPr>
          </a:p>
          <a:p>
            <a:pPr lvl="1">
              <a:buFont typeface="Arial" panose="020B0604020202020204" pitchFamily="34" charset="0"/>
              <a:buChar char="•"/>
            </a:pPr>
            <a:r>
              <a:rPr lang="en-US" altLang="en-US" sz="1300" dirty="0" err="1">
                <a:solidFill>
                  <a:srgbClr val="00B050"/>
                </a:solidFill>
              </a:rPr>
              <a:t>Rowid</a:t>
            </a:r>
            <a:endParaRPr lang="en-US" altLang="en-US" sz="1300" dirty="0">
              <a:solidFill>
                <a:srgbClr val="00B050"/>
              </a:solidFill>
            </a:endParaRPr>
          </a:p>
          <a:p>
            <a:pPr lvl="1">
              <a:buFont typeface="Arial" panose="020B0604020202020204" pitchFamily="34" charset="0"/>
              <a:buChar char="•"/>
            </a:pPr>
            <a:r>
              <a:rPr lang="en-US" altLang="en-US" sz="1300" dirty="0">
                <a:solidFill>
                  <a:srgbClr val="00B050"/>
                </a:solidFill>
              </a:rPr>
              <a:t>Key information – notice the key length.</a:t>
            </a:r>
          </a:p>
          <a:p>
            <a:pPr marL="952500" lvl="1" indent="-495300" eaLnBrk="1" hangingPunct="1">
              <a:buFontTx/>
              <a:buChar char="•"/>
            </a:pPr>
            <a:endParaRPr lang="en-US" altLang="en-US" sz="1300" dirty="0" smtClean="0"/>
          </a:p>
          <a:p>
            <a:pPr marL="495300" indent="-495300" eaLnBrk="1" hangingPunct="1">
              <a:lnSpc>
                <a:spcPct val="90000"/>
              </a:lnSpc>
              <a:buFontTx/>
              <a:buNone/>
            </a:pPr>
            <a:endParaRPr lang="en-US" altLang="en-US" sz="1600" dirty="0" smtClean="0"/>
          </a:p>
          <a:p>
            <a:pPr marL="495300" indent="-495300" eaLnBrk="1" hangingPunct="1">
              <a:buFontTx/>
              <a:buAutoNum type="arabicPlain" startAt="1170"/>
            </a:pPr>
            <a:endParaRPr lang="en-US" altLang="en-US" sz="1600" dirty="0" smtClean="0"/>
          </a:p>
          <a:p>
            <a:pPr marL="495300" indent="-495300" eaLnBrk="1" hangingPunct="1">
              <a:lnSpc>
                <a:spcPct val="90000"/>
              </a:lnSpc>
            </a:pPr>
            <a:endParaRPr lang="en-US" altLang="en-US" sz="1600" dirty="0" smtClean="0"/>
          </a:p>
          <a:p>
            <a:pPr marL="495300" indent="-495300" eaLnBrk="1" hangingPunct="1">
              <a:lnSpc>
                <a:spcPct val="90000"/>
              </a:lnSpc>
              <a:buFontTx/>
              <a:buNone/>
            </a:pPr>
            <a:endParaRPr lang="en-US" altLang="en-US" sz="2000" dirty="0" smtClean="0"/>
          </a:p>
        </p:txBody>
      </p:sp>
      <p:sp>
        <p:nvSpPr>
          <p:cNvPr id="41988"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C073E23C-89DD-4FD2-AC2F-1DB73996AE06}" type="slidenum">
              <a:rPr lang="en-US" altLang="en-US" sz="1200">
                <a:solidFill>
                  <a:srgbClr val="898989"/>
                </a:solidFill>
                <a:latin typeface="Calibri" panose="020F0502020204030204" pitchFamily="34" charset="0"/>
              </a:rPr>
              <a:pPr eaLnBrk="1" hangingPunct="1"/>
              <a:t>18</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5057633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normAutofit/>
          </a:bodyPr>
          <a:lstStyle/>
          <a:p>
            <a:pPr eaLnBrk="1" hangingPunct="1"/>
            <a:r>
              <a:rPr lang="en-US" smtClean="0"/>
              <a:t>Why can’t you use onlog to fix things</a:t>
            </a:r>
          </a:p>
        </p:txBody>
      </p:sp>
      <p:sp>
        <p:nvSpPr>
          <p:cNvPr id="72707" name="Content Placeholder 2"/>
          <p:cNvSpPr>
            <a:spLocks noGrp="1"/>
          </p:cNvSpPr>
          <p:nvPr>
            <p:ph idx="1"/>
          </p:nvPr>
        </p:nvSpPr>
        <p:spPr/>
        <p:txBody>
          <a:bodyPr/>
          <a:lstStyle/>
          <a:p>
            <a:pPr eaLnBrk="1" hangingPunct="1"/>
            <a:r>
              <a:rPr lang="en-US" dirty="0" smtClean="0"/>
              <a:t>IBM don’t tell you enough </a:t>
            </a:r>
            <a:r>
              <a:rPr lang="en-US" dirty="0" smtClean="0">
                <a:sym typeface="Wingdings" pitchFamily="2" charset="2"/>
              </a:rPr>
              <a:t></a:t>
            </a:r>
          </a:p>
          <a:p>
            <a:pPr lvl="1" eaLnBrk="1" hangingPunct="1"/>
            <a:r>
              <a:rPr lang="en-US" dirty="0" smtClean="0">
                <a:sym typeface="Wingdings" pitchFamily="2" charset="2"/>
              </a:rPr>
              <a:t>‘Strange’ page changes</a:t>
            </a:r>
          </a:p>
          <a:p>
            <a:pPr lvl="1" eaLnBrk="1" hangingPunct="1"/>
            <a:r>
              <a:rPr lang="en-US" dirty="0" smtClean="0"/>
              <a:t>What is the log header</a:t>
            </a:r>
          </a:p>
          <a:p>
            <a:pPr lvl="1" eaLnBrk="1" hangingPunct="1"/>
            <a:endParaRPr lang="en-US" dirty="0" smtClean="0"/>
          </a:p>
          <a:p>
            <a:pPr eaLnBrk="1" hangingPunct="1"/>
            <a:r>
              <a:rPr lang="en-US" dirty="0" smtClean="0"/>
              <a:t>Tables changes are fun</a:t>
            </a:r>
          </a:p>
        </p:txBody>
      </p:sp>
    </p:spTree>
    <p:extLst>
      <p:ext uri="{BB962C8B-B14F-4D97-AF65-F5344CB8AC3E}">
        <p14:creationId xmlns:p14="http://schemas.microsoft.com/office/powerpoint/2010/main" val="1712771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Table changes</a:t>
            </a:r>
          </a:p>
        </p:txBody>
      </p:sp>
      <p:sp>
        <p:nvSpPr>
          <p:cNvPr id="75779" name="Content Placeholder 3"/>
          <p:cNvSpPr>
            <a:spLocks noGrp="1"/>
          </p:cNvSpPr>
          <p:nvPr>
            <p:ph idx="1"/>
          </p:nvPr>
        </p:nvSpPr>
        <p:spPr>
          <a:xfrm>
            <a:off x="406400" y="1282700"/>
            <a:ext cx="8572500" cy="4000500"/>
          </a:xfrm>
        </p:spPr>
        <p:txBody>
          <a:bodyPr/>
          <a:lstStyle/>
          <a:p>
            <a:pPr eaLnBrk="1" hangingPunct="1">
              <a:buFont typeface="Arial" charset="0"/>
              <a:buNone/>
            </a:pPr>
            <a:r>
              <a:rPr lang="en-US" sz="1800" dirty="0" smtClean="0"/>
              <a:t>Consider the table </a:t>
            </a:r>
            <a:r>
              <a:rPr lang="en-US" sz="1800" dirty="0" err="1" smtClean="0"/>
              <a:t>eric</a:t>
            </a:r>
            <a:endParaRPr lang="en-US" sz="1800" dirty="0" smtClean="0"/>
          </a:p>
          <a:p>
            <a:pPr eaLnBrk="1" hangingPunct="1">
              <a:buFont typeface="Arial" charset="0"/>
              <a:buNone/>
            </a:pPr>
            <a:endParaRPr lang="en-US" sz="1400" dirty="0" smtClean="0">
              <a:latin typeface="Consolas" pitchFamily="49" charset="0"/>
            </a:endParaRPr>
          </a:p>
          <a:p>
            <a:pPr eaLnBrk="1" hangingPunct="1">
              <a:buFont typeface="Arial" charset="0"/>
              <a:buNone/>
            </a:pPr>
            <a:r>
              <a:rPr lang="en-US" sz="1400" dirty="0" smtClean="0">
                <a:latin typeface="Consolas" pitchFamily="49" charset="0"/>
              </a:rPr>
              <a:t>	Col1  </a:t>
            </a:r>
            <a:r>
              <a:rPr lang="en-US" sz="1400" dirty="0" err="1" smtClean="0">
                <a:latin typeface="Consolas" pitchFamily="49" charset="0"/>
              </a:rPr>
              <a:t>int</a:t>
            </a:r>
            <a:endParaRPr lang="en-US" sz="1400" dirty="0" smtClean="0">
              <a:latin typeface="Consolas" pitchFamily="49" charset="0"/>
            </a:endParaRPr>
          </a:p>
          <a:p>
            <a:pPr eaLnBrk="1" hangingPunct="1">
              <a:buFont typeface="Arial" charset="0"/>
              <a:buNone/>
            </a:pPr>
            <a:endParaRPr lang="en-US" sz="1800" dirty="0" smtClean="0"/>
          </a:p>
          <a:p>
            <a:pPr eaLnBrk="1" hangingPunct="1">
              <a:buFont typeface="Arial" charset="0"/>
              <a:buNone/>
            </a:pPr>
            <a:r>
              <a:rPr lang="en-US" sz="1800" dirty="0" smtClean="0"/>
              <a:t>Changed  to </a:t>
            </a:r>
          </a:p>
          <a:p>
            <a:pPr eaLnBrk="1" hangingPunct="1">
              <a:buFont typeface="Arial" charset="0"/>
              <a:buNone/>
            </a:pPr>
            <a:endParaRPr lang="en-US" sz="1400" dirty="0" smtClean="0">
              <a:latin typeface="Consolas" pitchFamily="49" charset="0"/>
            </a:endParaRPr>
          </a:p>
          <a:p>
            <a:pPr eaLnBrk="1" hangingPunct="1">
              <a:buFont typeface="Arial" charset="0"/>
              <a:buNone/>
            </a:pPr>
            <a:r>
              <a:rPr lang="en-US" sz="1400" dirty="0" smtClean="0">
                <a:latin typeface="Consolas" pitchFamily="49" charset="0"/>
              </a:rPr>
              <a:t>	Col1 </a:t>
            </a:r>
            <a:r>
              <a:rPr lang="en-US" sz="1400" dirty="0" err="1" smtClean="0">
                <a:latin typeface="Consolas" pitchFamily="49" charset="0"/>
              </a:rPr>
              <a:t>smallint</a:t>
            </a:r>
            <a:r>
              <a:rPr lang="en-US" sz="1400" dirty="0" smtClean="0">
                <a:latin typeface="Consolas" pitchFamily="49" charset="0"/>
              </a:rPr>
              <a:t>, </a:t>
            </a:r>
          </a:p>
          <a:p>
            <a:pPr eaLnBrk="1" hangingPunct="1">
              <a:buFont typeface="Arial" charset="0"/>
              <a:buNone/>
            </a:pPr>
            <a:r>
              <a:rPr lang="en-US" sz="1400" dirty="0" smtClean="0">
                <a:latin typeface="Consolas" pitchFamily="49" charset="0"/>
              </a:rPr>
              <a:t>	Col2 </a:t>
            </a:r>
            <a:r>
              <a:rPr lang="en-US" sz="1400" dirty="0" err="1" smtClean="0">
                <a:latin typeface="Consolas" pitchFamily="49" charset="0"/>
              </a:rPr>
              <a:t>smallint</a:t>
            </a:r>
            <a:endParaRPr lang="en-US" sz="1400" dirty="0" smtClean="0">
              <a:latin typeface="Consolas" pitchFamily="49" charset="0"/>
            </a:endParaRPr>
          </a:p>
          <a:p>
            <a:pPr eaLnBrk="1" hangingPunct="1">
              <a:buFont typeface="Arial" charset="0"/>
              <a:buNone/>
            </a:pPr>
            <a:endParaRPr lang="en-US" sz="1400" dirty="0" smtClean="0">
              <a:latin typeface="Consolas" pitchFamily="49" charset="0"/>
            </a:endParaRPr>
          </a:p>
          <a:p>
            <a:pPr eaLnBrk="1" hangingPunct="1">
              <a:buFont typeface="Arial" charset="0"/>
              <a:buNone/>
            </a:pPr>
            <a:r>
              <a:rPr lang="en-US" sz="1800" dirty="0" smtClean="0"/>
              <a:t>The </a:t>
            </a:r>
            <a:r>
              <a:rPr lang="en-US" sz="1800" dirty="0" err="1" smtClean="0"/>
              <a:t>partnum</a:t>
            </a:r>
            <a:r>
              <a:rPr lang="en-US" sz="1800" dirty="0" smtClean="0"/>
              <a:t> will not be changed but the logical record needs to be interpreted differently</a:t>
            </a:r>
          </a:p>
        </p:txBody>
      </p:sp>
    </p:spTree>
    <p:extLst>
      <p:ext uri="{BB962C8B-B14F-4D97-AF65-F5344CB8AC3E}">
        <p14:creationId xmlns:p14="http://schemas.microsoft.com/office/powerpoint/2010/main" val="33669704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370" y="2950342"/>
            <a:ext cx="2209800" cy="253605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4363" y="2008571"/>
            <a:ext cx="2209800" cy="2536057"/>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1768" y="2514600"/>
            <a:ext cx="2209800" cy="2536057"/>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9761" y="990600"/>
            <a:ext cx="2209800" cy="2536057"/>
          </a:xfrm>
          <a:prstGeom prst="rect">
            <a:avLst/>
          </a:prstGeom>
        </p:spPr>
      </p:pic>
    </p:spTree>
    <p:extLst>
      <p:ext uri="{BB962C8B-B14F-4D97-AF65-F5344CB8AC3E}">
        <p14:creationId xmlns:p14="http://schemas.microsoft.com/office/powerpoint/2010/main" val="20645540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28600" y="1066800"/>
            <a:ext cx="8750300" cy="4724400"/>
          </a:xfrm>
        </p:spPr>
        <p:txBody>
          <a:bodyPr>
            <a:normAutofit fontScale="85000" lnSpcReduction="20000"/>
          </a:bodyPr>
          <a:lstStyle/>
          <a:p>
            <a:pPr marL="0">
              <a:buNone/>
            </a:pPr>
            <a:r>
              <a:rPr lang="en-US" sz="1800" dirty="0" smtClean="0"/>
              <a:t>The </a:t>
            </a:r>
            <a:r>
              <a:rPr lang="en-US" sz="1800" dirty="0"/>
              <a:t>Change Data Capture API provides functions to capture transactional data. You can use a variety </a:t>
            </a:r>
            <a:r>
              <a:rPr lang="en-US" sz="1800" dirty="0" smtClean="0"/>
              <a:t>of clients </a:t>
            </a:r>
            <a:r>
              <a:rPr lang="en-US" sz="1800" dirty="0"/>
              <a:t>to run these functions, such as, JDBC, ODBC, ESQL/C, and DB-Access. The data is returned as CDC records by standard IBM Informix smart large object read functions. How the captured data is processed depends on your application. The following types of operations are captured</a:t>
            </a:r>
            <a:r>
              <a:rPr lang="en-US" sz="1800" dirty="0" smtClean="0"/>
              <a:t>:</a:t>
            </a:r>
          </a:p>
          <a:p>
            <a:pPr marL="0">
              <a:buNone/>
            </a:pPr>
            <a:endParaRPr lang="en-US" sz="1800" dirty="0"/>
          </a:p>
          <a:p>
            <a:pPr>
              <a:buNone/>
            </a:pPr>
            <a:r>
              <a:rPr lang="en-US" sz="1800" dirty="0" smtClean="0"/>
              <a:t>INSERT</a:t>
            </a:r>
            <a:r>
              <a:rPr lang="en-US" sz="1800" dirty="0"/>
              <a:t>, DELETE, UPDATE, </a:t>
            </a:r>
            <a:r>
              <a:rPr lang="en-US" sz="1800" dirty="0" smtClean="0"/>
              <a:t>TRUNCATE</a:t>
            </a:r>
          </a:p>
          <a:p>
            <a:pPr>
              <a:buNone/>
            </a:pPr>
            <a:endParaRPr lang="en-US" sz="1800" dirty="0" smtClean="0"/>
          </a:p>
          <a:p>
            <a:pPr marL="0">
              <a:buNone/>
            </a:pPr>
            <a:r>
              <a:rPr lang="en-US" sz="1800" dirty="0" smtClean="0"/>
              <a:t>The </a:t>
            </a:r>
            <a:r>
              <a:rPr lang="en-US" sz="1800" dirty="0"/>
              <a:t>Change Data Capture API starts capturing transactions from the current logical log and processes </a:t>
            </a:r>
            <a:r>
              <a:rPr lang="en-US" sz="1800" dirty="0" smtClean="0"/>
              <a:t>all transactions </a:t>
            </a:r>
            <a:r>
              <a:rPr lang="en-US" sz="1800" dirty="0"/>
              <a:t>sequentially. The first time you start capturing data for a particular table, data capture starts at the current log position. If you later stop capture and the restart it, you can restart at the point in the logical logs where data capture was stopped. You cannot go backwards in time through the logical logs to capture the history of the table or perform random seeking in the logical logs</a:t>
            </a:r>
            <a:r>
              <a:rPr lang="en-US" sz="1800" dirty="0" smtClean="0"/>
              <a:t>.</a:t>
            </a:r>
          </a:p>
          <a:p>
            <a:pPr marL="0">
              <a:buNone/>
            </a:pPr>
            <a:endParaRPr lang="en-US" sz="1800" dirty="0"/>
          </a:p>
          <a:p>
            <a:pPr marL="0">
              <a:buNone/>
            </a:pPr>
            <a:r>
              <a:rPr lang="en-US" sz="1800" dirty="0" smtClean="0"/>
              <a:t>At </a:t>
            </a:r>
            <a:r>
              <a:rPr lang="en-US" sz="1800" dirty="0"/>
              <a:t>the beginning of data capture for a table, the Change Data Capture API provides the table schema information that you can use in your application to create a target table. However, any changes to the table schema after data capture begins are not captured by the Change Data Capture API</a:t>
            </a:r>
            <a:r>
              <a:rPr lang="en-US" sz="1800" dirty="0" smtClean="0"/>
              <a:t>. </a:t>
            </a:r>
          </a:p>
          <a:p>
            <a:pPr marL="0">
              <a:buNone/>
            </a:pPr>
            <a:endParaRPr lang="en-US" sz="1800" b="1" dirty="0">
              <a:solidFill>
                <a:srgbClr val="FF0000"/>
              </a:solidFill>
            </a:endParaRPr>
          </a:p>
          <a:p>
            <a:pPr marL="0">
              <a:buNone/>
            </a:pPr>
            <a:r>
              <a:rPr lang="en-US" sz="1800" b="1" dirty="0" smtClean="0">
                <a:solidFill>
                  <a:srgbClr val="FF0000"/>
                </a:solidFill>
              </a:rPr>
              <a:t>The </a:t>
            </a:r>
            <a:r>
              <a:rPr lang="en-US" sz="1800" b="1" dirty="0">
                <a:solidFill>
                  <a:srgbClr val="FF0000"/>
                </a:solidFill>
              </a:rPr>
              <a:t>Change Data Capture API does not capture changes to table schemas or any other database changes. </a:t>
            </a:r>
            <a:endParaRPr lang="en-US" sz="1800" b="1" dirty="0" smtClean="0">
              <a:solidFill>
                <a:srgbClr val="FF0000"/>
              </a:solidFill>
            </a:endParaRPr>
          </a:p>
          <a:p>
            <a:pPr marL="0">
              <a:buNone/>
            </a:pPr>
            <a:r>
              <a:rPr lang="en-US" sz="1800" b="1" dirty="0" smtClean="0">
                <a:solidFill>
                  <a:srgbClr val="00B050"/>
                </a:solidFill>
              </a:rPr>
              <a:t>If </a:t>
            </a:r>
            <a:r>
              <a:rPr lang="en-US" sz="1800" b="1" dirty="0">
                <a:solidFill>
                  <a:srgbClr val="00B050"/>
                </a:solidFill>
              </a:rPr>
              <a:t>you attempt to alter a table while data capture is active, the alter process fails</a:t>
            </a:r>
            <a:r>
              <a:rPr lang="en-US" sz="1800" dirty="0" smtClean="0"/>
              <a:t>. </a:t>
            </a:r>
          </a:p>
          <a:p>
            <a:pPr marL="0">
              <a:buNone/>
            </a:pPr>
            <a:endParaRPr lang="en-US" sz="1800" dirty="0" smtClean="0"/>
          </a:p>
          <a:p>
            <a:pPr marL="0">
              <a:buNone/>
            </a:pPr>
            <a:r>
              <a:rPr lang="en-US" sz="1800" dirty="0" smtClean="0"/>
              <a:t>The </a:t>
            </a:r>
            <a:r>
              <a:rPr lang="en-US" sz="1800" dirty="0"/>
              <a:t>Change Data Capture API can capture data only from databases that have logging </a:t>
            </a:r>
            <a:r>
              <a:rPr lang="en-US" sz="1800" dirty="0" smtClean="0"/>
              <a:t>enabled – </a:t>
            </a:r>
            <a:r>
              <a:rPr lang="en-US" sz="1800" b="1" dirty="0" err="1" smtClean="0"/>
              <a:t>Doh</a:t>
            </a:r>
            <a:r>
              <a:rPr lang="en-US" sz="1800" b="1" dirty="0" smtClean="0"/>
              <a:t> !!!!</a:t>
            </a:r>
          </a:p>
        </p:txBody>
      </p:sp>
    </p:spTree>
    <p:extLst>
      <p:ext uri="{BB962C8B-B14F-4D97-AF65-F5344CB8AC3E}">
        <p14:creationId xmlns:p14="http://schemas.microsoft.com/office/powerpoint/2010/main" val="32727250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lnSpcReduction="10000"/>
          </a:bodyPr>
          <a:lstStyle/>
          <a:p>
            <a:pPr>
              <a:buNone/>
            </a:pPr>
            <a:r>
              <a:rPr lang="en-US" sz="1500" dirty="0" err="1">
                <a:latin typeface="Courier New" panose="02070309020205020404" pitchFamily="49" charset="0"/>
                <a:cs typeface="Courier New" panose="02070309020205020404" pitchFamily="49" charset="0"/>
              </a:rPr>
              <a:t>informix@aragorn</a:t>
            </a:r>
            <a:r>
              <a:rPr lang="en-US" sz="1500" dirty="0">
                <a:latin typeface="Courier New" panose="02070309020205020404" pitchFamily="49" charset="0"/>
                <a:cs typeface="Courier New" panose="02070309020205020404" pitchFamily="49" charset="0"/>
              </a:rPr>
              <a:t>[live]: </a:t>
            </a:r>
            <a:r>
              <a:rPr lang="en-US" sz="1500" dirty="0" err="1">
                <a:latin typeface="Courier New" panose="02070309020205020404" pitchFamily="49" charset="0"/>
                <a:cs typeface="Courier New" panose="02070309020205020404" pitchFamily="49" charset="0"/>
              </a:rPr>
              <a:t>dbaccess</a:t>
            </a:r>
            <a:r>
              <a:rPr lang="en-US" sz="1500" dirty="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eric</a:t>
            </a:r>
            <a:r>
              <a:rPr lang="en-US" sz="1500" dirty="0">
                <a:latin typeface="Courier New" panose="02070309020205020404" pitchFamily="49" charset="0"/>
                <a:cs typeface="Courier New" panose="02070309020205020404" pitchFamily="49" charset="0"/>
              </a:rPr>
              <a:t> -</a:t>
            </a:r>
          </a:p>
          <a:p>
            <a:pPr>
              <a:buNone/>
            </a:pPr>
            <a:endParaRPr lang="en-US" sz="1500" dirty="0">
              <a:latin typeface="Courier New" panose="02070309020205020404" pitchFamily="49" charset="0"/>
              <a:cs typeface="Courier New" panose="02070309020205020404" pitchFamily="49" charset="0"/>
            </a:endParaRPr>
          </a:p>
          <a:p>
            <a:pPr>
              <a:buNone/>
            </a:pPr>
            <a:r>
              <a:rPr lang="en-US" sz="1500" dirty="0" smtClean="0">
                <a:latin typeface="Courier New" panose="02070309020205020404" pitchFamily="49" charset="0"/>
                <a:cs typeface="Courier New" panose="02070309020205020404" pitchFamily="49" charset="0"/>
              </a:rPr>
              <a:t>&gt; </a:t>
            </a:r>
            <a:r>
              <a:rPr lang="en-US" sz="1500" dirty="0">
                <a:latin typeface="Courier New" panose="02070309020205020404" pitchFamily="49" charset="0"/>
                <a:cs typeface="Courier New" panose="02070309020205020404" pitchFamily="49" charset="0"/>
              </a:rPr>
              <a:t>alter table </a:t>
            </a:r>
            <a:r>
              <a:rPr lang="en-US" sz="1500" dirty="0" err="1">
                <a:latin typeface="Courier New" panose="02070309020205020404" pitchFamily="49" charset="0"/>
                <a:cs typeface="Courier New" panose="02070309020205020404" pitchFamily="49" charset="0"/>
              </a:rPr>
              <a:t>paulcdc</a:t>
            </a:r>
            <a:r>
              <a:rPr lang="en-US" sz="1500" dirty="0">
                <a:latin typeface="Courier New" panose="02070309020205020404" pitchFamily="49" charset="0"/>
                <a:cs typeface="Courier New" panose="02070309020205020404" pitchFamily="49" charset="0"/>
              </a:rPr>
              <a:t> add col99 char(10);</a:t>
            </a:r>
          </a:p>
          <a:p>
            <a:pPr>
              <a:buNone/>
            </a:pPr>
            <a:endParaRPr lang="en-US" sz="1500" dirty="0">
              <a:latin typeface="Courier New" panose="02070309020205020404" pitchFamily="49" charset="0"/>
              <a:cs typeface="Courier New" panose="02070309020205020404" pitchFamily="49" charset="0"/>
            </a:endParaRPr>
          </a:p>
          <a:p>
            <a:pPr>
              <a:buNone/>
            </a:pPr>
            <a:r>
              <a:rPr lang="en-US" sz="1500" dirty="0">
                <a:latin typeface="Courier New" panose="02070309020205020404" pitchFamily="49" charset="0"/>
                <a:cs typeface="Courier New" panose="02070309020205020404" pitchFamily="49" charset="0"/>
              </a:rPr>
              <a:t>19816: Cannot perform this operation on a table defined for replication.</a:t>
            </a:r>
          </a:p>
          <a:p>
            <a:pPr>
              <a:buNone/>
            </a:pPr>
            <a:r>
              <a:rPr lang="en-US" sz="1500" dirty="0">
                <a:latin typeface="Courier New" panose="02070309020205020404" pitchFamily="49" charset="0"/>
                <a:cs typeface="Courier New" panose="02070309020205020404" pitchFamily="49" charset="0"/>
              </a:rPr>
              <a:t>Error in line 1</a:t>
            </a:r>
          </a:p>
          <a:p>
            <a:pPr>
              <a:buNone/>
            </a:pPr>
            <a:r>
              <a:rPr lang="en-US" sz="1500" dirty="0">
                <a:latin typeface="Courier New" panose="02070309020205020404" pitchFamily="49" charset="0"/>
                <a:cs typeface="Courier New" panose="02070309020205020404" pitchFamily="49" charset="0"/>
              </a:rPr>
              <a:t>Near character position 37</a:t>
            </a:r>
          </a:p>
          <a:p>
            <a:pPr>
              <a:buNone/>
            </a:pPr>
            <a:endParaRPr lang="en-US" sz="1500" dirty="0" smtClean="0">
              <a:latin typeface="Courier New" panose="02070309020205020404" pitchFamily="49" charset="0"/>
              <a:cs typeface="Courier New" panose="02070309020205020404" pitchFamily="49" charset="0"/>
            </a:endParaRPr>
          </a:p>
          <a:p>
            <a:pPr>
              <a:buNone/>
            </a:pPr>
            <a:r>
              <a:rPr lang="en-US" sz="1500" dirty="0" err="1">
                <a:latin typeface="Courier New" panose="02070309020205020404" pitchFamily="49" charset="0"/>
                <a:cs typeface="Courier New" panose="02070309020205020404" pitchFamily="49" charset="0"/>
              </a:rPr>
              <a:t>informix@aragorn</a:t>
            </a:r>
            <a:r>
              <a:rPr lang="en-US" sz="1500" dirty="0">
                <a:latin typeface="Courier New" panose="02070309020205020404" pitchFamily="49" charset="0"/>
                <a:cs typeface="Courier New" panose="02070309020205020404" pitchFamily="49" charset="0"/>
              </a:rPr>
              <a:t>[live]: </a:t>
            </a:r>
            <a:r>
              <a:rPr lang="en-US" sz="1500" dirty="0" err="1">
                <a:latin typeface="Courier New" panose="02070309020205020404" pitchFamily="49" charset="0"/>
                <a:cs typeface="Courier New" panose="02070309020205020404" pitchFamily="49" charset="0"/>
              </a:rPr>
              <a:t>oncheck</a:t>
            </a:r>
            <a:r>
              <a:rPr lang="en-US" sz="1500" dirty="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pt</a:t>
            </a:r>
            <a:r>
              <a:rPr lang="en-US" sz="1500" dirty="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eric:paulcdc</a:t>
            </a:r>
            <a:endParaRPr lang="en-US" sz="1500" dirty="0">
              <a:latin typeface="Courier New" panose="02070309020205020404" pitchFamily="49" charset="0"/>
              <a:cs typeface="Courier New" panose="02070309020205020404" pitchFamily="49" charset="0"/>
            </a:endParaRPr>
          </a:p>
          <a:p>
            <a:pPr>
              <a:buNone/>
            </a:pPr>
            <a:endParaRPr lang="en-US" sz="1500" dirty="0">
              <a:latin typeface="Courier New" panose="02070309020205020404" pitchFamily="49" charset="0"/>
              <a:cs typeface="Courier New" panose="02070309020205020404" pitchFamily="49" charset="0"/>
            </a:endParaRPr>
          </a:p>
          <a:p>
            <a:pPr>
              <a:buNone/>
            </a:pPr>
            <a:r>
              <a:rPr lang="en-US" sz="1500" dirty="0" err="1" smtClean="0">
                <a:latin typeface="Courier New" panose="02070309020205020404" pitchFamily="49" charset="0"/>
                <a:cs typeface="Courier New" panose="02070309020205020404" pitchFamily="49" charset="0"/>
              </a:rPr>
              <a:t>TBLspace</a:t>
            </a:r>
            <a:r>
              <a:rPr lang="en-US" sz="1500" dirty="0" smtClean="0">
                <a:latin typeface="Courier New" panose="02070309020205020404" pitchFamily="49" charset="0"/>
                <a:cs typeface="Courier New" panose="02070309020205020404" pitchFamily="49" charset="0"/>
              </a:rPr>
              <a:t> </a:t>
            </a:r>
            <a:r>
              <a:rPr lang="en-US" sz="1500" dirty="0">
                <a:latin typeface="Courier New" panose="02070309020205020404" pitchFamily="49" charset="0"/>
                <a:cs typeface="Courier New" panose="02070309020205020404" pitchFamily="49" charset="0"/>
              </a:rPr>
              <a:t>Report for </a:t>
            </a:r>
            <a:r>
              <a:rPr lang="en-US" sz="1500" dirty="0" err="1">
                <a:latin typeface="Courier New" panose="02070309020205020404" pitchFamily="49" charset="0"/>
                <a:cs typeface="Courier New" panose="02070309020205020404" pitchFamily="49" charset="0"/>
              </a:rPr>
              <a:t>eric:informix.paulcdc</a:t>
            </a:r>
            <a:endParaRPr lang="en-US" sz="1500" dirty="0">
              <a:latin typeface="Courier New" panose="02070309020205020404" pitchFamily="49" charset="0"/>
              <a:cs typeface="Courier New" panose="02070309020205020404" pitchFamily="49" charset="0"/>
            </a:endParaRPr>
          </a:p>
          <a:p>
            <a:pPr>
              <a:buNone/>
            </a:pPr>
            <a:endParaRPr lang="en-US" sz="1500" dirty="0">
              <a:latin typeface="Courier New" panose="02070309020205020404" pitchFamily="49" charset="0"/>
              <a:cs typeface="Courier New" panose="02070309020205020404" pitchFamily="49" charset="0"/>
            </a:endParaRPr>
          </a:p>
          <a:p>
            <a:pPr>
              <a:buNone/>
            </a:pPr>
            <a:r>
              <a:rPr lang="en-US" sz="1500" dirty="0">
                <a:latin typeface="Courier New" panose="02070309020205020404" pitchFamily="49" charset="0"/>
                <a:cs typeface="Courier New" panose="02070309020205020404" pitchFamily="49" charset="0"/>
              </a:rPr>
              <a:t>    Physical Address     </a:t>
            </a:r>
            <a:r>
              <a:rPr lang="en-US" sz="1500" dirty="0" smtClean="0">
                <a:latin typeface="Courier New" panose="02070309020205020404" pitchFamily="49" charset="0"/>
                <a:cs typeface="Courier New" panose="02070309020205020404" pitchFamily="49" charset="0"/>
              </a:rPr>
              <a:t>10:15636</a:t>
            </a:r>
            <a:endParaRPr lang="en-US" sz="1500" dirty="0">
              <a:latin typeface="Courier New" panose="02070309020205020404" pitchFamily="49" charset="0"/>
              <a:cs typeface="Courier New" panose="02070309020205020404" pitchFamily="49" charset="0"/>
            </a:endParaRPr>
          </a:p>
          <a:p>
            <a:pPr>
              <a:buNone/>
            </a:pPr>
            <a:r>
              <a:rPr lang="en-US" sz="1500" dirty="0">
                <a:latin typeface="Courier New" panose="02070309020205020404" pitchFamily="49" charset="0"/>
                <a:cs typeface="Courier New" panose="02070309020205020404" pitchFamily="49" charset="0"/>
              </a:rPr>
              <a:t>    Creation date        </a:t>
            </a:r>
            <a:r>
              <a:rPr lang="en-US" sz="1500" dirty="0" smtClean="0">
                <a:latin typeface="Courier New" panose="02070309020205020404" pitchFamily="49" charset="0"/>
                <a:cs typeface="Courier New" panose="02070309020205020404" pitchFamily="49" charset="0"/>
              </a:rPr>
              <a:t>05/24/2022 </a:t>
            </a:r>
            <a:r>
              <a:rPr lang="en-US" sz="1500" dirty="0">
                <a:latin typeface="Courier New" panose="02070309020205020404" pitchFamily="49" charset="0"/>
                <a:cs typeface="Courier New" panose="02070309020205020404" pitchFamily="49" charset="0"/>
              </a:rPr>
              <a:t>14:50:36</a:t>
            </a:r>
          </a:p>
          <a:p>
            <a:pPr>
              <a:buNone/>
            </a:pPr>
            <a:r>
              <a:rPr lang="en-US" sz="1500" dirty="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TBLspace</a:t>
            </a:r>
            <a:r>
              <a:rPr lang="en-US" sz="1500" dirty="0">
                <a:latin typeface="Courier New" panose="02070309020205020404" pitchFamily="49" charset="0"/>
                <a:cs typeface="Courier New" panose="02070309020205020404" pitchFamily="49" charset="0"/>
              </a:rPr>
              <a:t> Flags       </a:t>
            </a:r>
            <a:r>
              <a:rPr lang="en-US" sz="1500" dirty="0" smtClean="0">
                <a:latin typeface="Courier New" panose="02070309020205020404" pitchFamily="49" charset="0"/>
                <a:cs typeface="Courier New" panose="02070309020205020404" pitchFamily="49" charset="0"/>
              </a:rPr>
              <a:t>4000901    </a:t>
            </a:r>
            <a:r>
              <a:rPr lang="en-US" sz="1500" dirty="0">
                <a:latin typeface="Courier New" panose="02070309020205020404" pitchFamily="49" charset="0"/>
                <a:cs typeface="Courier New" panose="02070309020205020404" pitchFamily="49" charset="0"/>
              </a:rPr>
              <a:t>Page Locking</a:t>
            </a:r>
          </a:p>
          <a:p>
            <a:pPr>
              <a:buNone/>
            </a:pPr>
            <a:r>
              <a:rPr lang="en-US" sz="1500" dirty="0">
                <a:latin typeface="Courier New" panose="02070309020205020404" pitchFamily="49" charset="0"/>
                <a:cs typeface="Courier New" panose="02070309020205020404" pitchFamily="49" charset="0"/>
              </a:rPr>
              <a:t>                         </a:t>
            </a:r>
            <a:r>
              <a:rPr lang="en-US" sz="1500" dirty="0" smtClean="0">
                <a:latin typeface="Courier New" panose="02070309020205020404" pitchFamily="49" charset="0"/>
                <a:cs typeface="Courier New" panose="02070309020205020404" pitchFamily="49" charset="0"/>
              </a:rPr>
              <a:t>           </a:t>
            </a:r>
            <a:r>
              <a:rPr lang="en-US" sz="1500" b="1" dirty="0" err="1">
                <a:solidFill>
                  <a:srgbClr val="FF0000"/>
                </a:solidFill>
                <a:latin typeface="Courier New" panose="02070309020205020404" pitchFamily="49" charset="0"/>
                <a:cs typeface="Courier New" panose="02070309020205020404" pitchFamily="49" charset="0"/>
              </a:rPr>
              <a:t>TBLspace</a:t>
            </a:r>
            <a:r>
              <a:rPr lang="en-US" sz="1500" b="1" dirty="0">
                <a:solidFill>
                  <a:srgbClr val="FF0000"/>
                </a:solidFill>
                <a:latin typeface="Courier New" panose="02070309020205020404" pitchFamily="49" charset="0"/>
                <a:cs typeface="Courier New" panose="02070309020205020404" pitchFamily="49" charset="0"/>
              </a:rPr>
              <a:t> flagged for Log Snooping</a:t>
            </a:r>
          </a:p>
          <a:p>
            <a:pPr>
              <a:buNone/>
            </a:pPr>
            <a:r>
              <a:rPr lang="en-US" sz="1500" dirty="0">
                <a:latin typeface="Courier New" panose="02070309020205020404" pitchFamily="49" charset="0"/>
                <a:cs typeface="Courier New" panose="02070309020205020404" pitchFamily="49" charset="0"/>
              </a:rPr>
              <a:t>                         </a:t>
            </a:r>
            <a:r>
              <a:rPr lang="en-US" sz="1500" dirty="0" smtClean="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TBLspace</a:t>
            </a:r>
            <a:r>
              <a:rPr lang="en-US" sz="1500" dirty="0">
                <a:latin typeface="Courier New" panose="02070309020205020404" pitchFamily="49" charset="0"/>
                <a:cs typeface="Courier New" panose="02070309020205020404" pitchFamily="49" charset="0"/>
              </a:rPr>
              <a:t> contains VARCHARS</a:t>
            </a:r>
          </a:p>
          <a:p>
            <a:pPr>
              <a:buNone/>
            </a:pPr>
            <a:r>
              <a:rPr lang="en-US" sz="1500" dirty="0">
                <a:latin typeface="Courier New" panose="02070309020205020404" pitchFamily="49" charset="0"/>
                <a:cs typeface="Courier New" panose="02070309020205020404" pitchFamily="49" charset="0"/>
              </a:rPr>
              <a:t>                         </a:t>
            </a:r>
            <a:r>
              <a:rPr lang="en-US" sz="1500" dirty="0" smtClean="0">
                <a:latin typeface="Courier New" panose="02070309020205020404" pitchFamily="49" charset="0"/>
                <a:cs typeface="Courier New" panose="02070309020205020404" pitchFamily="49" charset="0"/>
              </a:rPr>
              <a:t>           </a:t>
            </a:r>
            <a:r>
              <a:rPr lang="en-US" sz="1500" dirty="0" err="1">
                <a:latin typeface="Courier New" panose="02070309020205020404" pitchFamily="49" charset="0"/>
                <a:cs typeface="Courier New" panose="02070309020205020404" pitchFamily="49" charset="0"/>
              </a:rPr>
              <a:t>TBLspace</a:t>
            </a:r>
            <a:r>
              <a:rPr lang="en-US" sz="1500" dirty="0">
                <a:latin typeface="Courier New" panose="02070309020205020404" pitchFamily="49" charset="0"/>
                <a:cs typeface="Courier New" panose="02070309020205020404" pitchFamily="49" charset="0"/>
              </a:rPr>
              <a:t> use 4 bit bit-maps</a:t>
            </a:r>
          </a:p>
          <a:p>
            <a:pPr>
              <a:buNone/>
            </a:pPr>
            <a:endParaRPr lang="en-US" sz="1800" dirty="0" smtClean="0"/>
          </a:p>
        </p:txBody>
      </p:sp>
    </p:spTree>
    <p:extLst>
      <p:ext uri="{BB962C8B-B14F-4D97-AF65-F5344CB8AC3E}">
        <p14:creationId xmlns:p14="http://schemas.microsoft.com/office/powerpoint/2010/main" val="403208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Autofit/>
          </a:bodyPr>
          <a:lstStyle/>
          <a:p>
            <a:pPr>
              <a:buNone/>
            </a:pPr>
            <a:r>
              <a:rPr lang="en-US" sz="1200" dirty="0" smtClean="0">
                <a:latin typeface="Courier New" panose="02070309020205020404" pitchFamily="49" charset="0"/>
                <a:cs typeface="Courier New" panose="02070309020205020404" pitchFamily="49" charset="0"/>
              </a:rPr>
              <a:t>insert </a:t>
            </a:r>
            <a:r>
              <a:rPr lang="en-US" sz="1200" dirty="0">
                <a:latin typeface="Courier New" panose="02070309020205020404" pitchFamily="49" charset="0"/>
                <a:cs typeface="Courier New" panose="02070309020205020404" pitchFamily="49" charset="0"/>
              </a:rPr>
              <a:t>into  </a:t>
            </a:r>
            <a:r>
              <a:rPr lang="en-US" sz="1200" dirty="0" err="1">
                <a:latin typeface="Courier New" panose="02070309020205020404" pitchFamily="49" charset="0"/>
                <a:cs typeface="Courier New" panose="02070309020205020404" pitchFamily="49" charset="0"/>
              </a:rPr>
              <a:t>paulcdc</a:t>
            </a:r>
            <a:r>
              <a:rPr lang="en-US" sz="1200" dirty="0">
                <a:latin typeface="Courier New" panose="02070309020205020404" pitchFamily="49" charset="0"/>
                <a:cs typeface="Courier New" panose="02070309020205020404" pitchFamily="49" charset="0"/>
              </a:rPr>
              <a:t> values(1, current, current::</a:t>
            </a:r>
            <a:r>
              <a:rPr lang="en-US" sz="1200" dirty="0" err="1">
                <a:latin typeface="Courier New" panose="02070309020205020404" pitchFamily="49" charset="0"/>
                <a:cs typeface="Courier New" panose="02070309020205020404" pitchFamily="49" charset="0"/>
              </a:rPr>
              <a:t>datetime</a:t>
            </a:r>
            <a:r>
              <a:rPr lang="en-US" sz="1200" dirty="0">
                <a:latin typeface="Courier New" panose="02070309020205020404" pitchFamily="49" charset="0"/>
                <a:cs typeface="Courier New" panose="02070309020205020404" pitchFamily="49" charset="0"/>
              </a:rPr>
              <a:t> year to minute::Char(20),"some stuff", 0, TODAY);</a:t>
            </a:r>
          </a:p>
          <a:p>
            <a:pPr>
              <a:buNone/>
            </a:pPr>
            <a:endParaRPr lang="fr-FR" sz="1200" b="1" dirty="0" smtClean="0">
              <a:solidFill>
                <a:srgbClr val="FF0000"/>
              </a:solidFill>
              <a:latin typeface="Courier New" panose="02070309020205020404" pitchFamily="49" charset="0"/>
              <a:cs typeface="Courier New" panose="02070309020205020404" pitchFamily="49" charset="0"/>
            </a:endParaRPr>
          </a:p>
          <a:p>
            <a:pPr>
              <a:buNone/>
            </a:pPr>
            <a:r>
              <a:rPr lang="fr-FR" sz="1200" dirty="0" err="1">
                <a:latin typeface="Courier New" panose="02070309020205020404" pitchFamily="49" charset="0"/>
                <a:cs typeface="Courier New" panose="02070309020205020404" pitchFamily="49" charset="0"/>
              </a:rPr>
              <a:t>informix@aragorn</a:t>
            </a:r>
            <a:r>
              <a:rPr lang="fr-FR" sz="1200" dirty="0">
                <a:latin typeface="Courier New" panose="02070309020205020404" pitchFamily="49" charset="0"/>
                <a:cs typeface="Courier New" panose="02070309020205020404" pitchFamily="49" charset="0"/>
              </a:rPr>
              <a:t>[live]: date</a:t>
            </a:r>
          </a:p>
          <a:p>
            <a:pPr>
              <a:buNone/>
            </a:pPr>
            <a:r>
              <a:rPr lang="fr-FR" sz="1200" b="1" dirty="0">
                <a:solidFill>
                  <a:srgbClr val="FF0000"/>
                </a:solidFill>
                <a:latin typeface="Courier New" panose="02070309020205020404" pitchFamily="49" charset="0"/>
                <a:cs typeface="Courier New" panose="02070309020205020404" pitchFamily="49" charset="0"/>
              </a:rPr>
              <a:t>Tue 12 </a:t>
            </a:r>
            <a:r>
              <a:rPr lang="fr-FR" sz="1200" b="1" dirty="0" err="1">
                <a:solidFill>
                  <a:srgbClr val="FF0000"/>
                </a:solidFill>
                <a:latin typeface="Courier New" panose="02070309020205020404" pitchFamily="49" charset="0"/>
                <a:cs typeface="Courier New" panose="02070309020205020404" pitchFamily="49" charset="0"/>
              </a:rPr>
              <a:t>Jul</a:t>
            </a:r>
            <a:r>
              <a:rPr lang="fr-FR" sz="1200" b="1" dirty="0">
                <a:solidFill>
                  <a:srgbClr val="FF0000"/>
                </a:solidFill>
                <a:latin typeface="Courier New" panose="02070309020205020404" pitchFamily="49" charset="0"/>
                <a:cs typeface="Courier New" panose="02070309020205020404" pitchFamily="49" charset="0"/>
              </a:rPr>
              <a:t> 14:04:09 UTC 2022</a:t>
            </a:r>
          </a:p>
          <a:p>
            <a:pPr>
              <a:buNone/>
            </a:pPr>
            <a:endParaRPr lang="fr-FR" sz="1200" b="1" dirty="0">
              <a:solidFill>
                <a:srgbClr val="FF0000"/>
              </a:solidFill>
              <a:latin typeface="Courier New" panose="02070309020205020404" pitchFamily="49" charset="0"/>
              <a:cs typeface="Courier New" panose="02070309020205020404" pitchFamily="49" charset="0"/>
            </a:endParaRPr>
          </a:p>
          <a:p>
            <a:pPr>
              <a:buNone/>
            </a:pPr>
            <a:endParaRPr lang="en-US" sz="1200" dirty="0" smtClean="0">
              <a:latin typeface="Courier New" panose="02070309020205020404" pitchFamily="49" charset="0"/>
              <a:cs typeface="Courier New" panose="02070309020205020404" pitchFamily="49" charset="0"/>
            </a:endParaRPr>
          </a:p>
          <a:p>
            <a:pPr>
              <a:buNone/>
            </a:pPr>
            <a:r>
              <a:rPr lang="en-US" sz="1200" dirty="0" err="1" smtClean="0">
                <a:latin typeface="Courier New" panose="02070309020205020404" pitchFamily="49" charset="0"/>
                <a:cs typeface="Courier New" panose="02070309020205020404" pitchFamily="49" charset="0"/>
              </a:rPr>
              <a:t>informix@aragorn</a:t>
            </a:r>
            <a:r>
              <a:rPr lang="en-US" sz="1200" dirty="0" smtClean="0">
                <a:latin typeface="Courier New" panose="02070309020205020404" pitchFamily="49" charset="0"/>
                <a:cs typeface="Courier New" panose="02070309020205020404" pitchFamily="49" charset="0"/>
              </a:rPr>
              <a:t>[live</a:t>
            </a:r>
            <a:r>
              <a:rPr lang="en-US" sz="1200" dirty="0">
                <a:latin typeface="Courier New" panose="02070309020205020404" pitchFamily="49" charset="0"/>
                <a:cs typeface="Courier New" panose="02070309020205020404" pitchFamily="49" charset="0"/>
              </a:rPr>
              <a:t>]: </a:t>
            </a:r>
            <a:r>
              <a:rPr lang="en-US" sz="1200" dirty="0" err="1">
                <a:latin typeface="Courier New" panose="02070309020205020404" pitchFamily="49" charset="0"/>
                <a:cs typeface="Courier New" panose="02070309020205020404" pitchFamily="49" charset="0"/>
              </a:rPr>
              <a:t>onstat</a:t>
            </a:r>
            <a:r>
              <a:rPr lang="en-US" sz="1200" dirty="0">
                <a:latin typeface="Courier New" panose="02070309020205020404" pitchFamily="49" charset="0"/>
                <a:cs typeface="Courier New" panose="02070309020205020404" pitchFamily="49" charset="0"/>
              </a:rPr>
              <a:t> -l | </a:t>
            </a:r>
            <a:r>
              <a:rPr lang="en-US" sz="1200" dirty="0" err="1">
                <a:latin typeface="Courier New" panose="02070309020205020404" pitchFamily="49" charset="0"/>
                <a:cs typeface="Courier New" panose="02070309020205020404" pitchFamily="49" charset="0"/>
              </a:rPr>
              <a:t>egrep</a:t>
            </a:r>
            <a:r>
              <a:rPr lang="en-US" sz="1200" dirty="0">
                <a:latin typeface="Courier New" panose="02070309020205020404" pitchFamily="49" charset="0"/>
                <a:cs typeface="Courier New" panose="02070309020205020404" pitchFamily="49" charset="0"/>
              </a:rPr>
              <a:t> C</a:t>
            </a:r>
          </a:p>
          <a:p>
            <a:pPr>
              <a:buNone/>
            </a:pPr>
            <a:r>
              <a:rPr lang="en-US" sz="1200" dirty="0">
                <a:latin typeface="Courier New" panose="02070309020205020404" pitchFamily="49" charset="0"/>
                <a:cs typeface="Courier New" panose="02070309020205020404" pitchFamily="49" charset="0"/>
              </a:rPr>
              <a:t>HCL </a:t>
            </a:r>
            <a:r>
              <a:rPr lang="en-US" sz="1200" dirty="0" err="1">
                <a:latin typeface="Courier New" panose="02070309020205020404" pitchFamily="49" charset="0"/>
                <a:cs typeface="Courier New" panose="02070309020205020404" pitchFamily="49" charset="0"/>
              </a:rPr>
              <a:t>OneDB</a:t>
            </a:r>
            <a:r>
              <a:rPr lang="en-US" sz="1200" dirty="0">
                <a:latin typeface="Courier New" panose="02070309020205020404" pitchFamily="49" charset="0"/>
                <a:cs typeface="Courier New" panose="02070309020205020404" pitchFamily="49" charset="0"/>
              </a:rPr>
              <a:t> Server Version 2.0.1.1 -- On-Line -- Up 10 days 21:45:19 -- 4463040 Kbytes</a:t>
            </a:r>
          </a:p>
          <a:p>
            <a:pPr>
              <a:buNone/>
            </a:pPr>
            <a:r>
              <a:rPr lang="en-US" sz="1200" dirty="0" smtClean="0">
                <a:latin typeface="Courier New" panose="02070309020205020404" pitchFamily="49" charset="0"/>
                <a:cs typeface="Courier New" panose="02070309020205020404" pitchFamily="49" charset="0"/>
              </a:rPr>
              <a:t>14860ef98        </a:t>
            </a:r>
            <a:r>
              <a:rPr lang="en-US" sz="1200" dirty="0">
                <a:latin typeface="Courier New" panose="02070309020205020404" pitchFamily="49" charset="0"/>
                <a:cs typeface="Courier New" panose="02070309020205020404" pitchFamily="49" charset="0"/>
              </a:rPr>
              <a:t>723      U---C--- </a:t>
            </a:r>
            <a:r>
              <a:rPr lang="en-US" sz="1200" b="1" dirty="0">
                <a:solidFill>
                  <a:srgbClr val="00B050"/>
                </a:solidFill>
                <a:latin typeface="Courier New" panose="02070309020205020404" pitchFamily="49" charset="0"/>
                <a:cs typeface="Courier New" panose="02070309020205020404" pitchFamily="49" charset="0"/>
              </a:rPr>
              <a:t>9727</a:t>
            </a:r>
            <a:r>
              <a:rPr lang="en-US" sz="1200" dirty="0">
                <a:latin typeface="Courier New" panose="02070309020205020404" pitchFamily="49" charset="0"/>
                <a:cs typeface="Courier New" panose="02070309020205020404" pitchFamily="49" charset="0"/>
              </a:rPr>
              <a:t>     16:14000053         50000       18     0.04</a:t>
            </a:r>
          </a:p>
          <a:p>
            <a:pPr>
              <a:buNone/>
            </a:pPr>
            <a:endParaRPr lang="en-US" sz="1200" dirty="0" smtClean="0">
              <a:latin typeface="Courier New" panose="02070309020205020404" pitchFamily="49" charset="0"/>
              <a:cs typeface="Courier New" panose="02070309020205020404" pitchFamily="49" charset="0"/>
            </a:endParaRPr>
          </a:p>
          <a:p>
            <a:pPr>
              <a:buNone/>
            </a:pPr>
            <a:r>
              <a:rPr lang="en-US" sz="1200" dirty="0" smtClean="0">
                <a:latin typeface="Courier New" panose="02070309020205020404" pitchFamily="49" charset="0"/>
                <a:cs typeface="Courier New" panose="02070309020205020404" pitchFamily="49" charset="0"/>
              </a:rPr>
              <a:t>./</a:t>
            </a:r>
            <a:r>
              <a:rPr lang="en-US" sz="1200" dirty="0" err="1">
                <a:latin typeface="Courier New" panose="02070309020205020404" pitchFamily="49" charset="0"/>
                <a:cs typeface="Courier New" panose="02070309020205020404" pitchFamily="49" charset="0"/>
              </a:rPr>
              <a:t>cdconinit</a:t>
            </a:r>
            <a:r>
              <a:rPr lang="en-US" sz="1200" dirty="0">
                <a:latin typeface="Courier New" panose="02070309020205020404" pitchFamily="49" charset="0"/>
                <a:cs typeface="Courier New" panose="02070309020205020404" pitchFamily="49" charset="0"/>
              </a:rPr>
              <a:t> -D ${DBNAME} -T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-C "c1,c2,c3,c4,c5,c6" -L </a:t>
            </a:r>
            <a:r>
              <a:rPr lang="en-US" sz="1200" b="1" dirty="0">
                <a:solidFill>
                  <a:srgbClr val="00B050"/>
                </a:solidFill>
                <a:latin typeface="Courier New" panose="02070309020205020404" pitchFamily="49" charset="0"/>
                <a:cs typeface="Courier New" panose="02070309020205020404" pitchFamily="49" charset="0"/>
              </a:rPr>
              <a:t>9724:</a:t>
            </a:r>
            <a:r>
              <a:rPr lang="en-US" sz="1200" dirty="0">
                <a:latin typeface="Courier New" panose="02070309020205020404" pitchFamily="49" charset="0"/>
                <a:cs typeface="Courier New" panose="02070309020205020404" pitchFamily="49" charset="0"/>
              </a:rPr>
              <a:t>0x0</a:t>
            </a:r>
          </a:p>
          <a:p>
            <a:pPr>
              <a:buNone/>
            </a:pPr>
            <a:r>
              <a:rPr lang="en-US" sz="1200" dirty="0" smtClean="0">
                <a:latin typeface="Courier New" panose="02070309020205020404" pitchFamily="49" charset="0"/>
                <a:cs typeface="Courier New" panose="02070309020205020404" pitchFamily="49" charset="0"/>
              </a:rPr>
              <a:t>. . . </a:t>
            </a:r>
          </a:p>
          <a:p>
            <a:pPr>
              <a:buNone/>
            </a:pPr>
            <a:r>
              <a:rPr lang="en-US" sz="1200" dirty="0" smtClean="0">
                <a:latin typeface="Courier New" panose="02070309020205020404" pitchFamily="49" charset="0"/>
                <a:cs typeface="Courier New" panose="02070309020205020404" pitchFamily="49" charset="0"/>
              </a:rPr>
              <a:t>LSN </a:t>
            </a:r>
            <a:r>
              <a:rPr lang="en-US" sz="1200" dirty="0">
                <a:latin typeface="Courier New" panose="02070309020205020404" pitchFamily="49" charset="0"/>
                <a:cs typeface="Courier New" panose="02070309020205020404" pitchFamily="49" charset="0"/>
              </a:rPr>
              <a:t>to start snoop 9724:0x0</a:t>
            </a:r>
          </a:p>
          <a:p>
            <a:pPr>
              <a:buNone/>
            </a:pPr>
            <a:r>
              <a:rPr lang="en-US" sz="1200" dirty="0">
                <a:latin typeface="Courier New" panose="02070309020205020404" pitchFamily="49" charset="0"/>
                <a:cs typeface="Courier New" panose="02070309020205020404" pitchFamily="49" charset="0"/>
              </a:rPr>
              <a:t>Connected to syscdcv1@aragorn_net</a:t>
            </a:r>
          </a:p>
          <a:p>
            <a:pPr>
              <a:buNone/>
            </a:pPr>
            <a:r>
              <a:rPr lang="en-US" sz="1200" dirty="0" smtClean="0">
                <a:latin typeface="Courier New" panose="02070309020205020404" pitchFamily="49" charset="0"/>
                <a:cs typeface="Courier New" panose="02070309020205020404" pitchFamily="49" charset="0"/>
              </a:rPr>
              <a:t>{</a:t>
            </a:r>
            <a:r>
              <a:rPr lang="en-US" sz="1200" dirty="0">
                <a:latin typeface="Courier New" panose="02070309020205020404" pitchFamily="49" charset="0"/>
                <a:cs typeface="Courier New" panose="02070309020205020404" pitchFamily="49" charset="0"/>
              </a:rPr>
              <a:t>SQL} INSERT INTO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(c1,c2,c3,c5,c6,c4) values(1,'2022-07-12 13:45:36.35200',</a:t>
            </a:r>
            <a:r>
              <a:rPr lang="en-US" sz="1200" b="1" dirty="0">
                <a:solidFill>
                  <a:srgbClr val="FF0000"/>
                </a:solidFill>
                <a:latin typeface="Courier New" panose="02070309020205020404" pitchFamily="49" charset="0"/>
                <a:cs typeface="Courier New" panose="02070309020205020404" pitchFamily="49" charset="0"/>
              </a:rPr>
              <a:t>'2022-07-12 13:45'</a:t>
            </a:r>
            <a:r>
              <a:rPr lang="en-US" sz="1200" dirty="0">
                <a:latin typeface="Courier New" panose="02070309020205020404" pitchFamily="49" charset="0"/>
                <a:cs typeface="Courier New" panose="02070309020205020404" pitchFamily="49" charset="0"/>
              </a:rPr>
              <a:t>,0,'2022/07/12','some stuff');</a:t>
            </a:r>
          </a:p>
          <a:p>
            <a:pPr>
              <a:buNone/>
            </a:pPr>
            <a:r>
              <a:rPr lang="en-US" sz="1200" dirty="0" smtClean="0">
                <a:latin typeface="Courier New" panose="02070309020205020404" pitchFamily="49" charset="0"/>
                <a:cs typeface="Courier New" panose="02070309020205020404" pitchFamily="49" charset="0"/>
              </a:rPr>
              <a:t>. . .</a:t>
            </a:r>
            <a:endParaRPr lang="en-US" sz="1200" dirty="0">
              <a:latin typeface="Courier New" panose="02070309020205020404" pitchFamily="49" charset="0"/>
              <a:cs typeface="Courier New" panose="02070309020205020404" pitchFamily="49" charset="0"/>
            </a:endParaRPr>
          </a:p>
          <a:p>
            <a:pPr>
              <a:buNone/>
            </a:pPr>
            <a:r>
              <a:rPr lang="en-US" sz="1200" dirty="0" smtClean="0">
                <a:latin typeface="Courier New" panose="02070309020205020404" pitchFamily="49" charset="0"/>
                <a:cs typeface="Courier New" panose="02070309020205020404" pitchFamily="49" charset="0"/>
              </a:rPr>
              <a:t>{</a:t>
            </a:r>
            <a:r>
              <a:rPr lang="en-US" sz="1200" dirty="0">
                <a:latin typeface="Courier New" panose="02070309020205020404" pitchFamily="49" charset="0"/>
                <a:cs typeface="Courier New" panose="02070309020205020404" pitchFamily="49" charset="0"/>
              </a:rPr>
              <a:t>SQL} INSERT INTO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(c1,c2,c3,c5,c6,c4) values(1,'2022-07-12 13:45:38.05600',</a:t>
            </a:r>
            <a:r>
              <a:rPr lang="en-US" sz="1200" b="1" dirty="0">
                <a:solidFill>
                  <a:srgbClr val="FF0000"/>
                </a:solidFill>
                <a:latin typeface="Courier New" panose="02070309020205020404" pitchFamily="49" charset="0"/>
                <a:cs typeface="Courier New" panose="02070309020205020404" pitchFamily="49" charset="0"/>
              </a:rPr>
              <a:t>'2022-07-12 13:45'</a:t>
            </a:r>
            <a:r>
              <a:rPr lang="en-US" sz="1200" dirty="0">
                <a:latin typeface="Courier New" panose="02070309020205020404" pitchFamily="49" charset="0"/>
                <a:cs typeface="Courier New" panose="02070309020205020404" pitchFamily="49" charset="0"/>
              </a:rPr>
              <a:t>,0,'2022/07/12','some stuff');</a:t>
            </a:r>
            <a:endParaRPr lang="en-US" sz="1200" dirty="0" smtClean="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7407957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fontScale="85000" lnSpcReduction="20000"/>
          </a:bodyPr>
          <a:lstStyle/>
          <a:p>
            <a:pPr>
              <a:buNone/>
            </a:pPr>
            <a:r>
              <a:rPr lang="en-US" sz="1800" dirty="0"/>
              <a:t>Open a CDC </a:t>
            </a:r>
            <a:r>
              <a:rPr lang="en-US" sz="1800" dirty="0" smtClean="0"/>
              <a:t>session</a:t>
            </a:r>
          </a:p>
          <a:p>
            <a:pPr>
              <a:buNone/>
            </a:pPr>
            <a:r>
              <a:rPr lang="en-US" sz="1800" dirty="0"/>
              <a:t>	</a:t>
            </a:r>
            <a:r>
              <a:rPr lang="en-US" sz="1800" dirty="0" smtClean="0"/>
              <a:t>EXECUTE </a:t>
            </a:r>
            <a:r>
              <a:rPr lang="en-US" sz="1800" dirty="0"/>
              <a:t>FUNCTION </a:t>
            </a:r>
            <a:r>
              <a:rPr lang="en-US" sz="1800" dirty="0" err="1"/>
              <a:t>cdc_opensess</a:t>
            </a:r>
            <a:r>
              <a:rPr lang="en-US" sz="1800" dirty="0"/>
              <a:t>() INTO :</a:t>
            </a:r>
            <a:r>
              <a:rPr lang="en-US" sz="1800" dirty="0" err="1" smtClean="0"/>
              <a:t>sid</a:t>
            </a:r>
            <a:endParaRPr lang="en-US" sz="1800" dirty="0" smtClean="0"/>
          </a:p>
          <a:p>
            <a:pPr>
              <a:buNone/>
            </a:pPr>
            <a:endParaRPr lang="en-US" sz="1800" dirty="0" smtClean="0"/>
          </a:p>
          <a:p>
            <a:pPr>
              <a:buNone/>
            </a:pPr>
            <a:r>
              <a:rPr lang="en-US" sz="1800" dirty="0" smtClean="0"/>
              <a:t>Set </a:t>
            </a:r>
            <a:r>
              <a:rPr lang="en-US" sz="1800" dirty="0"/>
              <a:t>full row logging </a:t>
            </a:r>
            <a:r>
              <a:rPr lang="en-US" sz="1800" dirty="0" smtClean="0"/>
              <a:t>on</a:t>
            </a:r>
          </a:p>
          <a:p>
            <a:pPr>
              <a:buNone/>
            </a:pPr>
            <a:r>
              <a:rPr lang="en-US" sz="1800" dirty="0"/>
              <a:t>	</a:t>
            </a:r>
            <a:r>
              <a:rPr lang="en-US" sz="1800" dirty="0" smtClean="0"/>
              <a:t>EXECUTE </a:t>
            </a:r>
            <a:r>
              <a:rPr lang="en-US" sz="1800" dirty="0"/>
              <a:t>FUNCTION </a:t>
            </a:r>
            <a:r>
              <a:rPr lang="en-US" sz="1800" dirty="0" err="1"/>
              <a:t>cdc_set_fullrowlogging</a:t>
            </a:r>
            <a:r>
              <a:rPr lang="en-US" sz="1800" dirty="0" smtClean="0"/>
              <a:t>()</a:t>
            </a:r>
            <a:endParaRPr lang="en-US" sz="1800" dirty="0"/>
          </a:p>
          <a:p>
            <a:pPr>
              <a:buNone/>
            </a:pPr>
            <a:endParaRPr lang="en-US" sz="1800" dirty="0" smtClean="0"/>
          </a:p>
          <a:p>
            <a:pPr>
              <a:buNone/>
            </a:pPr>
            <a:r>
              <a:rPr lang="en-US" sz="1800" dirty="0" smtClean="0"/>
              <a:t>Define </a:t>
            </a:r>
            <a:r>
              <a:rPr lang="en-US" sz="1800" dirty="0"/>
              <a:t>the table(s) to be </a:t>
            </a:r>
            <a:r>
              <a:rPr lang="en-US" sz="1800" dirty="0" smtClean="0"/>
              <a:t>captured</a:t>
            </a:r>
          </a:p>
          <a:p>
            <a:pPr>
              <a:buNone/>
            </a:pPr>
            <a:r>
              <a:rPr lang="en-US" sz="1800" dirty="0"/>
              <a:t>	</a:t>
            </a:r>
            <a:r>
              <a:rPr lang="en-US" sz="1800" dirty="0" smtClean="0"/>
              <a:t>EXECUTE </a:t>
            </a:r>
            <a:r>
              <a:rPr lang="en-US" sz="1800" dirty="0"/>
              <a:t>FUNCTION </a:t>
            </a:r>
            <a:r>
              <a:rPr lang="en-US" sz="1800" dirty="0" err="1"/>
              <a:t>cdc_startcapture</a:t>
            </a:r>
            <a:r>
              <a:rPr lang="en-US" sz="1800" dirty="0" smtClean="0"/>
              <a:t>()</a:t>
            </a:r>
            <a:endParaRPr lang="en-US" sz="1800" dirty="0"/>
          </a:p>
          <a:p>
            <a:pPr>
              <a:buNone/>
            </a:pPr>
            <a:endParaRPr lang="en-US" sz="1800" dirty="0" smtClean="0"/>
          </a:p>
          <a:p>
            <a:pPr>
              <a:buNone/>
            </a:pPr>
            <a:r>
              <a:rPr lang="en-US" sz="1800" dirty="0" smtClean="0"/>
              <a:t>Begin </a:t>
            </a:r>
            <a:r>
              <a:rPr lang="en-US" sz="1800" dirty="0"/>
              <a:t>data capture</a:t>
            </a:r>
            <a:r>
              <a:rPr lang="en-US" sz="1800" dirty="0" smtClean="0"/>
              <a:t>:</a:t>
            </a:r>
          </a:p>
          <a:p>
            <a:pPr>
              <a:buNone/>
            </a:pPr>
            <a:r>
              <a:rPr lang="en-US" sz="1800" dirty="0"/>
              <a:t>	</a:t>
            </a:r>
            <a:r>
              <a:rPr lang="en-US" sz="1800" dirty="0" smtClean="0"/>
              <a:t>EXECUTE </a:t>
            </a:r>
            <a:r>
              <a:rPr lang="en-US" sz="1800" dirty="0"/>
              <a:t>FUNCTION </a:t>
            </a:r>
            <a:r>
              <a:rPr lang="en-US" sz="1800" dirty="0" err="1" smtClean="0"/>
              <a:t>cdc_activatesess</a:t>
            </a:r>
            <a:r>
              <a:rPr lang="en-US" sz="1800" dirty="0" smtClean="0"/>
              <a:t>(</a:t>
            </a:r>
            <a:r>
              <a:rPr lang="en-US" sz="1800" dirty="0" err="1" smtClean="0"/>
              <a:t>sid</a:t>
            </a:r>
            <a:r>
              <a:rPr lang="en-US" sz="1800" dirty="0"/>
              <a:t>, </a:t>
            </a:r>
            <a:r>
              <a:rPr lang="en-US" sz="1800" dirty="0" err="1" smtClean="0"/>
              <a:t>log_pos</a:t>
            </a:r>
            <a:r>
              <a:rPr lang="en-US" sz="1800" dirty="0" smtClean="0"/>
              <a:t>)</a:t>
            </a:r>
          </a:p>
          <a:p>
            <a:pPr>
              <a:buNone/>
            </a:pPr>
            <a:endParaRPr lang="en-US" sz="1800" dirty="0" smtClean="0"/>
          </a:p>
          <a:p>
            <a:pPr>
              <a:buNone/>
            </a:pPr>
            <a:r>
              <a:rPr lang="en-US" sz="1800" dirty="0" smtClean="0"/>
              <a:t>End </a:t>
            </a:r>
            <a:r>
              <a:rPr lang="en-US" sz="1800" dirty="0"/>
              <a:t>data capture</a:t>
            </a:r>
            <a:r>
              <a:rPr lang="en-US" sz="1800" dirty="0" smtClean="0"/>
              <a:t>:</a:t>
            </a:r>
          </a:p>
          <a:p>
            <a:pPr>
              <a:buNone/>
            </a:pPr>
            <a:r>
              <a:rPr lang="en-US" sz="1800" dirty="0"/>
              <a:t>	</a:t>
            </a:r>
            <a:r>
              <a:rPr lang="en-US" sz="1800" dirty="0" smtClean="0"/>
              <a:t>EXECUTE </a:t>
            </a:r>
            <a:r>
              <a:rPr lang="en-US" sz="1800" dirty="0"/>
              <a:t>FUNCTION </a:t>
            </a:r>
            <a:r>
              <a:rPr lang="en-US" sz="1800" dirty="0" err="1" smtClean="0"/>
              <a:t>cdc_endcapture</a:t>
            </a:r>
            <a:r>
              <a:rPr lang="en-US" sz="1800" dirty="0" smtClean="0"/>
              <a:t>(</a:t>
            </a:r>
            <a:r>
              <a:rPr lang="en-US" sz="1800" dirty="0" err="1" smtClean="0"/>
              <a:t>sid</a:t>
            </a:r>
            <a:r>
              <a:rPr lang="en-US" sz="1800" dirty="0" smtClean="0"/>
              <a:t>)</a:t>
            </a:r>
          </a:p>
          <a:p>
            <a:pPr>
              <a:buNone/>
            </a:pPr>
            <a:endParaRPr lang="en-US" sz="1800" dirty="0" smtClean="0"/>
          </a:p>
          <a:p>
            <a:pPr>
              <a:buNone/>
            </a:pPr>
            <a:r>
              <a:rPr lang="en-US" sz="1800" dirty="0" smtClean="0"/>
              <a:t>Disable </a:t>
            </a:r>
            <a:r>
              <a:rPr lang="en-US" sz="1800" dirty="0"/>
              <a:t>full row </a:t>
            </a:r>
            <a:r>
              <a:rPr lang="en-US" sz="1800" dirty="0" smtClean="0"/>
              <a:t>logging</a:t>
            </a:r>
          </a:p>
          <a:p>
            <a:pPr>
              <a:buNone/>
            </a:pPr>
            <a:r>
              <a:rPr lang="en-US" sz="1800" dirty="0"/>
              <a:t>	</a:t>
            </a:r>
            <a:r>
              <a:rPr lang="en-US" sz="1800" dirty="0" smtClean="0"/>
              <a:t>EXECUTE </a:t>
            </a:r>
            <a:r>
              <a:rPr lang="en-US" sz="1800" dirty="0"/>
              <a:t>FUNCTION </a:t>
            </a:r>
            <a:r>
              <a:rPr lang="en-US" sz="1800" dirty="0" err="1"/>
              <a:t>cdc_set_fullrowlogging</a:t>
            </a:r>
            <a:r>
              <a:rPr lang="en-US" sz="1800" dirty="0" smtClean="0"/>
              <a:t>()</a:t>
            </a:r>
            <a:endParaRPr lang="en-US" sz="1800" dirty="0"/>
          </a:p>
          <a:p>
            <a:pPr>
              <a:buNone/>
            </a:pPr>
            <a:endParaRPr lang="en-US" sz="1800" dirty="0" smtClean="0"/>
          </a:p>
          <a:p>
            <a:pPr>
              <a:buNone/>
            </a:pPr>
            <a:r>
              <a:rPr lang="en-US" sz="1800" dirty="0" smtClean="0"/>
              <a:t>End </a:t>
            </a:r>
            <a:r>
              <a:rPr lang="en-US" sz="1800" dirty="0"/>
              <a:t>CDC </a:t>
            </a:r>
            <a:r>
              <a:rPr lang="en-US" sz="1800" dirty="0" smtClean="0"/>
              <a:t>session</a:t>
            </a:r>
          </a:p>
          <a:p>
            <a:pPr>
              <a:buNone/>
            </a:pPr>
            <a:r>
              <a:rPr lang="en-US" sz="1800" dirty="0"/>
              <a:t>	</a:t>
            </a:r>
            <a:r>
              <a:rPr lang="en-US" sz="1800" dirty="0" smtClean="0"/>
              <a:t>EXECUTE </a:t>
            </a:r>
            <a:r>
              <a:rPr lang="en-US" sz="1800" dirty="0"/>
              <a:t>FUNCTION </a:t>
            </a:r>
            <a:r>
              <a:rPr lang="en-US" sz="1800" dirty="0" err="1" smtClean="0"/>
              <a:t>cdc_closesess</a:t>
            </a:r>
            <a:r>
              <a:rPr lang="en-US" sz="1800" dirty="0" smtClean="0"/>
              <a:t>(</a:t>
            </a:r>
            <a:r>
              <a:rPr lang="en-US" sz="1800" dirty="0" err="1" smtClean="0"/>
              <a:t>sid</a:t>
            </a:r>
            <a:r>
              <a:rPr lang="en-US" sz="1800" dirty="0"/>
              <a:t>)</a:t>
            </a:r>
            <a:endParaRPr lang="en-US" sz="1800" dirty="0" smtClean="0"/>
          </a:p>
        </p:txBody>
      </p:sp>
    </p:spTree>
    <p:extLst>
      <p:ext uri="{BB962C8B-B14F-4D97-AF65-F5344CB8AC3E}">
        <p14:creationId xmlns:p14="http://schemas.microsoft.com/office/powerpoint/2010/main" val="37062928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fontScale="92500" lnSpcReduction="10000"/>
          </a:bodyPr>
          <a:lstStyle/>
          <a:p>
            <a:pPr>
              <a:buNone/>
            </a:pPr>
            <a:r>
              <a:rPr lang="en-US" sz="1800" dirty="0"/>
              <a:t>./</a:t>
            </a:r>
            <a:r>
              <a:rPr lang="en-US" sz="1800" dirty="0" err="1"/>
              <a:t>cdconinit</a:t>
            </a:r>
            <a:r>
              <a:rPr lang="en-US" sz="1800" dirty="0"/>
              <a:t> -D ${DBNAME} -T </a:t>
            </a:r>
            <a:r>
              <a:rPr lang="en-US" sz="1800" dirty="0" err="1"/>
              <a:t>informix.paulcdc</a:t>
            </a:r>
            <a:r>
              <a:rPr lang="en-US" sz="1800" dirty="0"/>
              <a:t> -C "c1,c2,c3,c4,c5,c6" -L </a:t>
            </a:r>
            <a:r>
              <a:rPr lang="en-US" sz="1800" dirty="0" smtClean="0"/>
              <a:t>9724:0x0</a:t>
            </a:r>
          </a:p>
          <a:p>
            <a:pPr>
              <a:buNone/>
            </a:pPr>
            <a:endParaRPr lang="en-US" sz="1800" dirty="0"/>
          </a:p>
          <a:p>
            <a:pPr>
              <a:buNone/>
            </a:pPr>
            <a:r>
              <a:rPr lang="en-US" sz="1800" dirty="0">
                <a:solidFill>
                  <a:srgbClr val="00B050"/>
                </a:solidFill>
              </a:rPr>
              <a:t>LSN to start snoop 9724:0x0</a:t>
            </a:r>
          </a:p>
          <a:p>
            <a:pPr>
              <a:buNone/>
            </a:pPr>
            <a:r>
              <a:rPr lang="en-US" sz="1800" dirty="0">
                <a:solidFill>
                  <a:srgbClr val="00B050"/>
                </a:solidFill>
              </a:rPr>
              <a:t>Connected to </a:t>
            </a:r>
            <a:r>
              <a:rPr lang="en-US" sz="1800" dirty="0" smtClean="0">
                <a:solidFill>
                  <a:srgbClr val="00B050"/>
                </a:solidFill>
              </a:rPr>
              <a:t>syscdcv1@aragorn_net</a:t>
            </a:r>
          </a:p>
          <a:p>
            <a:pPr>
              <a:buNone/>
            </a:pPr>
            <a:endParaRPr lang="en-US" sz="1800" dirty="0">
              <a:solidFill>
                <a:srgbClr val="00B050"/>
              </a:solidFill>
            </a:endParaRPr>
          </a:p>
          <a:p>
            <a:pPr>
              <a:buNone/>
            </a:pPr>
            <a:r>
              <a:rPr lang="en-US" sz="1800" dirty="0"/>
              <a:t>Enable for full row logging on Table </a:t>
            </a:r>
            <a:r>
              <a:rPr lang="en-US" sz="1800" dirty="0" smtClean="0"/>
              <a:t>'</a:t>
            </a:r>
            <a:r>
              <a:rPr lang="en-US" sz="1800" dirty="0" err="1" smtClean="0"/>
              <a:t>eric:informix.paulcdc</a:t>
            </a:r>
            <a:r>
              <a:rPr lang="en-US" sz="1800" dirty="0" smtClean="0"/>
              <a:t>‘</a:t>
            </a:r>
          </a:p>
          <a:p>
            <a:pPr>
              <a:buNone/>
            </a:pPr>
            <a:r>
              <a:rPr lang="en-US" sz="1800" b="1" dirty="0">
                <a:solidFill>
                  <a:srgbClr val="FF0000"/>
                </a:solidFill>
              </a:rPr>
              <a:t>$execute function </a:t>
            </a:r>
            <a:r>
              <a:rPr lang="en-US" sz="1800" b="1" dirty="0" err="1">
                <a:solidFill>
                  <a:srgbClr val="FF0000"/>
                </a:solidFill>
              </a:rPr>
              <a:t>informix.cdc_set_fullrowlogging</a:t>
            </a:r>
            <a:r>
              <a:rPr lang="en-US" sz="1800" b="1" dirty="0" smtClean="0">
                <a:solidFill>
                  <a:srgbClr val="FF0000"/>
                </a:solidFill>
              </a:rPr>
              <a:t>( “</a:t>
            </a:r>
            <a:r>
              <a:rPr lang="en-US" sz="1800" b="1" dirty="0" err="1" smtClean="0">
                <a:solidFill>
                  <a:srgbClr val="FF0000"/>
                </a:solidFill>
              </a:rPr>
              <a:t>eric:informix.paulcdc</a:t>
            </a:r>
            <a:r>
              <a:rPr lang="en-US" sz="1800" b="1" dirty="0" smtClean="0">
                <a:solidFill>
                  <a:srgbClr val="FF0000"/>
                </a:solidFill>
              </a:rPr>
              <a:t>”, </a:t>
            </a:r>
            <a:r>
              <a:rPr lang="en-US" sz="1800" b="1" dirty="0">
                <a:solidFill>
                  <a:srgbClr val="FF0000"/>
                </a:solidFill>
              </a:rPr>
              <a:t>1) into :</a:t>
            </a:r>
            <a:r>
              <a:rPr lang="en-US" sz="1800" b="1" dirty="0" err="1">
                <a:solidFill>
                  <a:srgbClr val="FF0000"/>
                </a:solidFill>
              </a:rPr>
              <a:t>retval</a:t>
            </a:r>
            <a:r>
              <a:rPr lang="en-US" sz="1800" b="1" dirty="0" smtClean="0">
                <a:solidFill>
                  <a:srgbClr val="FF0000"/>
                </a:solidFill>
              </a:rPr>
              <a:t>;</a:t>
            </a:r>
          </a:p>
          <a:p>
            <a:pPr>
              <a:buNone/>
            </a:pPr>
            <a:endParaRPr lang="en-US" sz="1800" b="1" dirty="0">
              <a:solidFill>
                <a:srgbClr val="FF0000"/>
              </a:solidFill>
            </a:endParaRPr>
          </a:p>
          <a:p>
            <a:pPr>
              <a:buNone/>
            </a:pPr>
            <a:r>
              <a:rPr lang="en-US" sz="1800" dirty="0"/>
              <a:t>Capture mode status 4:1</a:t>
            </a:r>
          </a:p>
          <a:p>
            <a:pPr>
              <a:buNone/>
            </a:pPr>
            <a:endParaRPr lang="en-US" sz="1800" dirty="0"/>
          </a:p>
          <a:p>
            <a:pPr>
              <a:buNone/>
            </a:pPr>
            <a:r>
              <a:rPr lang="en-US" sz="1800" dirty="0"/>
              <a:t>CDC_FULLON: 1</a:t>
            </a:r>
          </a:p>
          <a:p>
            <a:pPr>
              <a:buNone/>
            </a:pPr>
            <a:r>
              <a:rPr lang="en-US" sz="1800" dirty="0"/>
              <a:t>CDC_OPENSESS for server </a:t>
            </a:r>
            <a:r>
              <a:rPr lang="en-US" sz="1800" dirty="0" err="1"/>
              <a:t>aragorn_net</a:t>
            </a:r>
            <a:r>
              <a:rPr lang="en-US" sz="1800" dirty="0"/>
              <a:t> with  Timeout 300 Max recs per read </a:t>
            </a:r>
            <a:r>
              <a:rPr lang="en-US" sz="1800" dirty="0" smtClean="0"/>
              <a:t>1</a:t>
            </a:r>
          </a:p>
          <a:p>
            <a:pPr>
              <a:buNone/>
            </a:pPr>
            <a:r>
              <a:rPr lang="en-US" sz="1800" dirty="0"/>
              <a:t> </a:t>
            </a:r>
            <a:r>
              <a:rPr lang="en-US" sz="1800" b="1" dirty="0">
                <a:solidFill>
                  <a:srgbClr val="FF0000"/>
                </a:solidFill>
              </a:rPr>
              <a:t>$execute function </a:t>
            </a:r>
            <a:r>
              <a:rPr lang="en-US" sz="1800" b="1" dirty="0" err="1">
                <a:solidFill>
                  <a:srgbClr val="FF0000"/>
                </a:solidFill>
              </a:rPr>
              <a:t>informix.cdc_opensess</a:t>
            </a:r>
            <a:r>
              <a:rPr lang="en-US" sz="1800" b="1" dirty="0" smtClean="0">
                <a:solidFill>
                  <a:srgbClr val="FF0000"/>
                </a:solidFill>
              </a:rPr>
              <a:t>($INFORMIXSERVER, </a:t>
            </a:r>
            <a:r>
              <a:rPr lang="en-US" sz="1800" b="1" dirty="0">
                <a:solidFill>
                  <a:srgbClr val="FF0000"/>
                </a:solidFill>
              </a:rPr>
              <a:t>0, </a:t>
            </a:r>
            <a:r>
              <a:rPr lang="en-US" sz="1800" b="1" dirty="0" smtClean="0">
                <a:solidFill>
                  <a:srgbClr val="FF0000"/>
                </a:solidFill>
              </a:rPr>
              <a:t>300, 1, </a:t>
            </a:r>
            <a:r>
              <a:rPr lang="en-US" sz="1800" b="1" dirty="0">
                <a:solidFill>
                  <a:srgbClr val="FF0000"/>
                </a:solidFill>
              </a:rPr>
              <a:t>1, 1) into :</a:t>
            </a:r>
            <a:r>
              <a:rPr lang="en-US" sz="1800" b="1" dirty="0" err="1">
                <a:solidFill>
                  <a:srgbClr val="FF0000"/>
                </a:solidFill>
              </a:rPr>
              <a:t>retval</a:t>
            </a:r>
            <a:r>
              <a:rPr lang="en-US" sz="1800" b="1" dirty="0">
                <a:solidFill>
                  <a:srgbClr val="FF0000"/>
                </a:solidFill>
              </a:rPr>
              <a:t>;</a:t>
            </a:r>
          </a:p>
          <a:p>
            <a:pPr>
              <a:buNone/>
            </a:pPr>
            <a:endParaRPr lang="en-US" sz="1800" dirty="0"/>
          </a:p>
          <a:p>
            <a:pPr>
              <a:buNone/>
            </a:pPr>
            <a:r>
              <a:rPr lang="en-US" sz="1800" dirty="0"/>
              <a:t>Session :1292894247</a:t>
            </a:r>
          </a:p>
          <a:p>
            <a:pPr>
              <a:buNone/>
            </a:pPr>
            <a:r>
              <a:rPr lang="en-US" sz="1800" dirty="0"/>
              <a:t>Capture mode status 0:1</a:t>
            </a:r>
          </a:p>
          <a:p>
            <a:pPr>
              <a:buNone/>
            </a:pPr>
            <a:endParaRPr lang="en-US" sz="1800" dirty="0"/>
          </a:p>
          <a:p>
            <a:pPr>
              <a:buNone/>
            </a:pPr>
            <a:endParaRPr lang="en-US" sz="1800" dirty="0"/>
          </a:p>
          <a:p>
            <a:pPr>
              <a:buNone/>
            </a:pPr>
            <a:endParaRPr lang="en-US" sz="1800" dirty="0" smtClean="0"/>
          </a:p>
        </p:txBody>
      </p:sp>
    </p:spTree>
    <p:extLst>
      <p:ext uri="{BB962C8B-B14F-4D97-AF65-F5344CB8AC3E}">
        <p14:creationId xmlns:p14="http://schemas.microsoft.com/office/powerpoint/2010/main" val="23998119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r>
              <a:rPr lang="en-US" sz="1800" dirty="0" smtClean="0"/>
              <a:t>CDC_OPEN</a:t>
            </a:r>
            <a:r>
              <a:rPr lang="en-US" sz="1800" dirty="0"/>
              <a:t>: 1</a:t>
            </a:r>
          </a:p>
          <a:p>
            <a:pPr>
              <a:buNone/>
            </a:pPr>
            <a:r>
              <a:rPr lang="en-US" sz="1800" dirty="0"/>
              <a:t>CDC_STARTCAPTURE of </a:t>
            </a:r>
            <a:r>
              <a:rPr lang="en-US" sz="1800" dirty="0" err="1"/>
              <a:t>eric:informix.paulcdc</a:t>
            </a:r>
            <a:r>
              <a:rPr lang="en-US" sz="1800" dirty="0"/>
              <a:t> on session 1292894247</a:t>
            </a:r>
          </a:p>
          <a:p>
            <a:pPr>
              <a:buNone/>
            </a:pPr>
            <a:r>
              <a:rPr lang="en-US" sz="1800" dirty="0"/>
              <a:t>CDC_STARTCAPTURE on column </a:t>
            </a:r>
            <a:r>
              <a:rPr lang="en-US" sz="1800" dirty="0" smtClean="0"/>
              <a:t>c1,c2,c3,c4,c5,c6</a:t>
            </a:r>
          </a:p>
          <a:p>
            <a:pPr>
              <a:buNone/>
            </a:pPr>
            <a:endParaRPr lang="en-US" sz="1800" dirty="0"/>
          </a:p>
          <a:p>
            <a:pPr>
              <a:buNone/>
            </a:pPr>
            <a:r>
              <a:rPr lang="en-US" sz="1800" b="1" dirty="0">
                <a:solidFill>
                  <a:srgbClr val="FF0000"/>
                </a:solidFill>
              </a:rPr>
              <a:t>$execute function </a:t>
            </a:r>
            <a:r>
              <a:rPr lang="en-US" sz="1800" b="1" dirty="0" err="1">
                <a:solidFill>
                  <a:srgbClr val="FF0000"/>
                </a:solidFill>
              </a:rPr>
              <a:t>informix.cdc_startcapture</a:t>
            </a:r>
            <a:r>
              <a:rPr lang="en-US" sz="1800" b="1" dirty="0">
                <a:solidFill>
                  <a:srgbClr val="FF0000"/>
                </a:solidFill>
              </a:rPr>
              <a:t>(:</a:t>
            </a:r>
            <a:r>
              <a:rPr lang="en-US" sz="1800" b="1" dirty="0" err="1">
                <a:solidFill>
                  <a:srgbClr val="FF0000"/>
                </a:solidFill>
              </a:rPr>
              <a:t>sessionid</a:t>
            </a:r>
            <a:r>
              <a:rPr lang="en-US" sz="1800" b="1" dirty="0">
                <a:solidFill>
                  <a:srgbClr val="FF0000"/>
                </a:solidFill>
              </a:rPr>
              <a:t>, 0</a:t>
            </a:r>
            <a:r>
              <a:rPr lang="en-US" sz="1800" b="1" dirty="0" smtClean="0">
                <a:solidFill>
                  <a:srgbClr val="FF0000"/>
                </a:solidFill>
              </a:rPr>
              <a:t>, </a:t>
            </a:r>
          </a:p>
          <a:p>
            <a:pPr>
              <a:buNone/>
            </a:pPr>
            <a:r>
              <a:rPr lang="en-US" sz="1800" b="1" dirty="0">
                <a:solidFill>
                  <a:srgbClr val="FF0000"/>
                </a:solidFill>
              </a:rPr>
              <a:t>	</a:t>
            </a:r>
            <a:r>
              <a:rPr lang="en-US" sz="1800" b="1" dirty="0" smtClean="0">
                <a:solidFill>
                  <a:srgbClr val="FF0000"/>
                </a:solidFill>
              </a:rPr>
              <a:t>“</a:t>
            </a:r>
            <a:r>
              <a:rPr lang="en-US" sz="1800" b="1" dirty="0" err="1" smtClean="0">
                <a:solidFill>
                  <a:srgbClr val="FF0000"/>
                </a:solidFill>
              </a:rPr>
              <a:t>eric:informix.paulcdc</a:t>
            </a:r>
            <a:r>
              <a:rPr lang="en-US" sz="1800" b="1" dirty="0" smtClean="0">
                <a:solidFill>
                  <a:srgbClr val="FF0000"/>
                </a:solidFill>
              </a:rPr>
              <a:t>”, </a:t>
            </a:r>
          </a:p>
          <a:p>
            <a:pPr>
              <a:buNone/>
            </a:pPr>
            <a:r>
              <a:rPr lang="en-US" sz="1800" b="1" dirty="0">
                <a:solidFill>
                  <a:srgbClr val="FF0000"/>
                </a:solidFill>
              </a:rPr>
              <a:t>	</a:t>
            </a:r>
            <a:r>
              <a:rPr lang="en-US" sz="1800" b="1" dirty="0" smtClean="0">
                <a:solidFill>
                  <a:srgbClr val="FF0000"/>
                </a:solidFill>
              </a:rPr>
              <a:t>“c1,c2,c3,c4,c5,c6”,</a:t>
            </a:r>
          </a:p>
          <a:p>
            <a:pPr>
              <a:buNone/>
            </a:pPr>
            <a:r>
              <a:rPr lang="en-US" sz="1800" b="1" dirty="0">
                <a:solidFill>
                  <a:srgbClr val="FF0000"/>
                </a:solidFill>
              </a:rPr>
              <a:t>	</a:t>
            </a:r>
            <a:r>
              <a:rPr lang="en-US" sz="1800" b="1" dirty="0" smtClean="0">
                <a:solidFill>
                  <a:srgbClr val="FF0000"/>
                </a:solidFill>
              </a:rPr>
              <a:t>:</a:t>
            </a:r>
            <a:r>
              <a:rPr lang="en-US" sz="1800" b="1" dirty="0" err="1" smtClean="0">
                <a:solidFill>
                  <a:srgbClr val="FF0000"/>
                </a:solidFill>
              </a:rPr>
              <a:t>tabnum</a:t>
            </a:r>
            <a:r>
              <a:rPr lang="en-US" sz="1800" b="1" dirty="0" smtClean="0">
                <a:solidFill>
                  <a:srgbClr val="FF0000"/>
                </a:solidFill>
              </a:rPr>
              <a:t>) </a:t>
            </a:r>
            <a:r>
              <a:rPr lang="en-US" sz="1800" b="1" dirty="0">
                <a:solidFill>
                  <a:srgbClr val="FF0000"/>
                </a:solidFill>
              </a:rPr>
              <a:t>into :</a:t>
            </a:r>
            <a:r>
              <a:rPr lang="en-US" sz="1800" b="1" dirty="0" err="1">
                <a:solidFill>
                  <a:srgbClr val="FF0000"/>
                </a:solidFill>
              </a:rPr>
              <a:t>retval</a:t>
            </a:r>
            <a:r>
              <a:rPr lang="en-US" sz="1800" b="1" dirty="0">
                <a:solidFill>
                  <a:srgbClr val="FF0000"/>
                </a:solidFill>
              </a:rPr>
              <a:t>;</a:t>
            </a:r>
          </a:p>
          <a:p>
            <a:pPr>
              <a:buNone/>
            </a:pPr>
            <a:endParaRPr lang="en-US" sz="1800" dirty="0"/>
          </a:p>
          <a:p>
            <a:pPr>
              <a:buNone/>
            </a:pPr>
            <a:r>
              <a:rPr lang="en-US" sz="1800" dirty="0"/>
              <a:t>CDC_ACTIVATESESS on  1292894247 [41764261986304 9724</a:t>
            </a:r>
            <a:r>
              <a:rPr lang="en-US" sz="1800" dirty="0" smtClean="0"/>
              <a:t>:0x0]</a:t>
            </a:r>
          </a:p>
          <a:p>
            <a:pPr>
              <a:buNone/>
            </a:pPr>
            <a:endParaRPr lang="en-US" sz="1800" dirty="0"/>
          </a:p>
          <a:p>
            <a:pPr>
              <a:buNone/>
            </a:pPr>
            <a:r>
              <a:rPr lang="en-US" sz="1800" b="1" dirty="0" smtClean="0">
                <a:solidFill>
                  <a:srgbClr val="FF0000"/>
                </a:solidFill>
              </a:rPr>
              <a:t>$</a:t>
            </a:r>
            <a:r>
              <a:rPr lang="en-US" sz="1800" b="1" dirty="0">
                <a:solidFill>
                  <a:srgbClr val="FF0000"/>
                </a:solidFill>
              </a:rPr>
              <a:t>execute function </a:t>
            </a:r>
            <a:r>
              <a:rPr lang="en-US" sz="1800" b="1" dirty="0" err="1" smtClean="0">
                <a:solidFill>
                  <a:srgbClr val="FF0000"/>
                </a:solidFill>
              </a:rPr>
              <a:t>informix.cdc_activatesess</a:t>
            </a:r>
            <a:r>
              <a:rPr lang="en-US" sz="1800" b="1" dirty="0" smtClean="0">
                <a:solidFill>
                  <a:srgbClr val="FF0000"/>
                </a:solidFill>
              </a:rPr>
              <a:t>(1292894247, </a:t>
            </a:r>
            <a:r>
              <a:rPr lang="en-US" sz="1800" b="1" dirty="0">
                <a:solidFill>
                  <a:srgbClr val="FF0000"/>
                </a:solidFill>
              </a:rPr>
              <a:t>:</a:t>
            </a:r>
            <a:r>
              <a:rPr lang="en-US" sz="1800" b="1" dirty="0" err="1">
                <a:solidFill>
                  <a:srgbClr val="FF0000"/>
                </a:solidFill>
              </a:rPr>
              <a:t>lsn</a:t>
            </a:r>
            <a:r>
              <a:rPr lang="en-US" sz="1800" b="1" dirty="0">
                <a:solidFill>
                  <a:srgbClr val="FF0000"/>
                </a:solidFill>
              </a:rPr>
              <a:t>) into :</a:t>
            </a:r>
            <a:r>
              <a:rPr lang="en-US" sz="1800" b="1" dirty="0" err="1">
                <a:solidFill>
                  <a:srgbClr val="FF0000"/>
                </a:solidFill>
              </a:rPr>
              <a:t>retval</a:t>
            </a:r>
            <a:r>
              <a:rPr lang="en-US" sz="1800" b="1" dirty="0">
                <a:solidFill>
                  <a:srgbClr val="FF0000"/>
                </a:solidFill>
              </a:rPr>
              <a:t>;</a:t>
            </a:r>
          </a:p>
          <a:p>
            <a:pPr>
              <a:buNone/>
            </a:pPr>
            <a:endParaRPr lang="en-US" sz="1800" dirty="0" smtClean="0"/>
          </a:p>
          <a:p>
            <a:pPr>
              <a:buNone/>
            </a:pPr>
            <a:endParaRPr lang="en-US" sz="1800" dirty="0" smtClean="0"/>
          </a:p>
        </p:txBody>
      </p:sp>
    </p:spTree>
    <p:extLst>
      <p:ext uri="{BB962C8B-B14F-4D97-AF65-F5344CB8AC3E}">
        <p14:creationId xmlns:p14="http://schemas.microsoft.com/office/powerpoint/2010/main" val="36310731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a:t>CDC_START: 1</a:t>
            </a:r>
          </a:p>
          <a:p>
            <a:pPr>
              <a:buNone/>
            </a:pPr>
            <a:r>
              <a:rPr lang="en-US" sz="1800" b="1" dirty="0">
                <a:solidFill>
                  <a:srgbClr val="00B050"/>
                </a:solidFill>
              </a:rPr>
              <a:t>Start Reading the log records...</a:t>
            </a:r>
          </a:p>
          <a:p>
            <a:pPr>
              <a:buNone/>
            </a:pPr>
            <a:endParaRPr lang="en-US" sz="1800" dirty="0" smtClean="0"/>
          </a:p>
          <a:p>
            <a:pPr>
              <a:buNone/>
            </a:pPr>
            <a:r>
              <a:rPr lang="en-US" sz="1200" dirty="0">
                <a:latin typeface="Courier New" panose="02070309020205020404" pitchFamily="49" charset="0"/>
                <a:cs typeface="Courier New" panose="02070309020205020404" pitchFamily="49" charset="0"/>
              </a:rPr>
              <a:t>w</a:t>
            </a:r>
            <a:r>
              <a:rPr lang="en-US" sz="1200" dirty="0" smtClean="0">
                <a:latin typeface="Courier New" panose="02070309020205020404" pitchFamily="49" charset="0"/>
                <a:cs typeface="Courier New" panose="02070309020205020404" pitchFamily="49" charset="0"/>
              </a:rPr>
              <a:t>hile :</a:t>
            </a:r>
          </a:p>
          <a:p>
            <a:pPr>
              <a:buNone/>
            </a:pPr>
            <a:r>
              <a:rPr lang="en-US" sz="1200" dirty="0">
                <a:latin typeface="Courier New" panose="02070309020205020404" pitchFamily="49" charset="0"/>
                <a:cs typeface="Courier New" panose="02070309020205020404" pitchFamily="49" charset="0"/>
              </a:rPr>
              <a:t>{</a:t>
            </a:r>
            <a:endParaRPr lang="en-US" sz="1200" dirty="0" smtClean="0">
              <a:latin typeface="Courier New" panose="02070309020205020404" pitchFamily="49" charset="0"/>
              <a:cs typeface="Courier New" panose="02070309020205020404" pitchFamily="49" charset="0"/>
            </a:endParaRPr>
          </a:p>
          <a:p>
            <a:pPr>
              <a:buNone/>
            </a:pPr>
            <a:r>
              <a:rPr lang="en-US" sz="1200" b="1" dirty="0">
                <a:solidFill>
                  <a:srgbClr val="FF0000"/>
                </a:solidFill>
                <a:latin typeface="Courier New" panose="02070309020205020404" pitchFamily="49" charset="0"/>
                <a:cs typeface="Courier New" panose="02070309020205020404" pitchFamily="49" charset="0"/>
              </a:rPr>
              <a:t>	</a:t>
            </a:r>
            <a:r>
              <a:rPr lang="en-US" sz="1200" b="1" dirty="0" err="1" smtClean="0">
                <a:solidFill>
                  <a:srgbClr val="FF0000"/>
                </a:solidFill>
                <a:latin typeface="Courier New" panose="02070309020205020404" pitchFamily="49" charset="0"/>
                <a:cs typeface="Courier New" panose="02070309020205020404" pitchFamily="49" charset="0"/>
              </a:rPr>
              <a:t>bytesread</a:t>
            </a:r>
            <a:r>
              <a:rPr lang="en-US" sz="1200" b="1" dirty="0" smtClean="0">
                <a:solidFill>
                  <a:srgbClr val="FF0000"/>
                </a:solidFill>
                <a:latin typeface="Courier New" panose="02070309020205020404" pitchFamily="49" charset="0"/>
                <a:cs typeface="Courier New" panose="02070309020205020404" pitchFamily="49" charset="0"/>
              </a:rPr>
              <a:t> </a:t>
            </a:r>
            <a:r>
              <a:rPr lang="en-US" sz="1200" b="1" dirty="0">
                <a:solidFill>
                  <a:srgbClr val="FF0000"/>
                </a:solidFill>
                <a:latin typeface="Courier New" panose="02070309020205020404" pitchFamily="49" charset="0"/>
                <a:cs typeface="Courier New" panose="02070309020205020404" pitchFamily="49" charset="0"/>
              </a:rPr>
              <a:t>= </a:t>
            </a:r>
            <a:r>
              <a:rPr lang="en-US" sz="1200" b="1" dirty="0" err="1">
                <a:solidFill>
                  <a:srgbClr val="FF0000"/>
                </a:solidFill>
                <a:latin typeface="Courier New" panose="02070309020205020404" pitchFamily="49" charset="0"/>
                <a:cs typeface="Courier New" panose="02070309020205020404" pitchFamily="49" charset="0"/>
              </a:rPr>
              <a:t>ifx_lo_read</a:t>
            </a:r>
            <a:r>
              <a:rPr lang="en-US" sz="1200" b="1" dirty="0">
                <a:solidFill>
                  <a:srgbClr val="FF0000"/>
                </a:solidFill>
                <a:latin typeface="Courier New" panose="02070309020205020404" pitchFamily="49" charset="0"/>
                <a:cs typeface="Courier New" panose="02070309020205020404" pitchFamily="49" charset="0"/>
              </a:rPr>
              <a:t>(</a:t>
            </a:r>
            <a:r>
              <a:rPr lang="en-US" sz="1200" b="1" dirty="0" err="1">
                <a:solidFill>
                  <a:srgbClr val="FF0000"/>
                </a:solidFill>
                <a:latin typeface="Courier New" panose="02070309020205020404" pitchFamily="49" charset="0"/>
                <a:cs typeface="Courier New" panose="02070309020205020404" pitchFamily="49" charset="0"/>
              </a:rPr>
              <a:t>sessionid</a:t>
            </a:r>
            <a:r>
              <a:rPr lang="en-US" sz="1200" b="1" dirty="0">
                <a:solidFill>
                  <a:srgbClr val="FF0000"/>
                </a:solidFill>
                <a:latin typeface="Courier New" panose="02070309020205020404" pitchFamily="49" charset="0"/>
                <a:cs typeface="Courier New" panose="02070309020205020404" pitchFamily="49" charset="0"/>
              </a:rPr>
              <a:t>, &amp;</a:t>
            </a:r>
            <a:r>
              <a:rPr lang="en-US" sz="1200" b="1" dirty="0" err="1">
                <a:solidFill>
                  <a:srgbClr val="FF0000"/>
                </a:solidFill>
                <a:latin typeface="Courier New" panose="02070309020205020404" pitchFamily="49" charset="0"/>
                <a:cs typeface="Courier New" panose="02070309020205020404" pitchFamily="49" charset="0"/>
              </a:rPr>
              <a:t>databuf</a:t>
            </a:r>
            <a:r>
              <a:rPr lang="en-US" sz="1200" b="1" dirty="0">
                <a:solidFill>
                  <a:srgbClr val="FF0000"/>
                </a:solidFill>
                <a:latin typeface="Courier New" panose="02070309020205020404" pitchFamily="49" charset="0"/>
                <a:cs typeface="Courier New" panose="02070309020205020404" pitchFamily="49" charset="0"/>
              </a:rPr>
              <a:t>[</a:t>
            </a:r>
            <a:r>
              <a:rPr lang="en-US" sz="1200" b="1" dirty="0" err="1">
                <a:solidFill>
                  <a:srgbClr val="FF0000"/>
                </a:solidFill>
                <a:latin typeface="Courier New" panose="02070309020205020404" pitchFamily="49" charset="0"/>
                <a:cs typeface="Courier New" panose="02070309020205020404" pitchFamily="49" charset="0"/>
              </a:rPr>
              <a:t>bytes_left</a:t>
            </a:r>
            <a:r>
              <a:rPr lang="en-US" sz="1200" b="1" dirty="0">
                <a:solidFill>
                  <a:srgbClr val="FF0000"/>
                </a:solidFill>
                <a:latin typeface="Courier New" panose="02070309020205020404" pitchFamily="49" charset="0"/>
                <a:cs typeface="Courier New" panose="02070309020205020404" pitchFamily="49" charset="0"/>
              </a:rPr>
              <a:t>], </a:t>
            </a:r>
            <a:r>
              <a:rPr lang="en-US" sz="1200" b="1" dirty="0" err="1">
                <a:solidFill>
                  <a:srgbClr val="FF0000"/>
                </a:solidFill>
                <a:latin typeface="Courier New" panose="02070309020205020404" pitchFamily="49" charset="0"/>
                <a:cs typeface="Courier New" panose="02070309020205020404" pitchFamily="49" charset="0"/>
              </a:rPr>
              <a:t>bytes_per_read</a:t>
            </a:r>
            <a:r>
              <a:rPr lang="en-US" sz="1200" b="1" dirty="0">
                <a:solidFill>
                  <a:srgbClr val="FF0000"/>
                </a:solidFill>
                <a:latin typeface="Courier New" panose="02070309020205020404" pitchFamily="49" charset="0"/>
                <a:cs typeface="Courier New" panose="02070309020205020404" pitchFamily="49" charset="0"/>
              </a:rPr>
              <a:t>, &amp;</a:t>
            </a:r>
            <a:r>
              <a:rPr lang="en-US" sz="1200" b="1" dirty="0" err="1">
                <a:solidFill>
                  <a:srgbClr val="FF0000"/>
                </a:solidFill>
                <a:latin typeface="Courier New" panose="02070309020205020404" pitchFamily="49" charset="0"/>
                <a:cs typeface="Courier New" panose="02070309020205020404" pitchFamily="49" charset="0"/>
              </a:rPr>
              <a:t>loreaderr</a:t>
            </a:r>
            <a:r>
              <a:rPr lang="en-US" sz="1200" b="1" dirty="0">
                <a:solidFill>
                  <a:srgbClr val="FF0000"/>
                </a:solidFill>
                <a:latin typeface="Courier New" panose="02070309020205020404" pitchFamily="49" charset="0"/>
                <a:cs typeface="Courier New" panose="02070309020205020404" pitchFamily="49" charset="0"/>
              </a:rPr>
              <a:t>);</a:t>
            </a:r>
          </a:p>
          <a:p>
            <a:pPr>
              <a:buNone/>
            </a:pPr>
            <a:r>
              <a:rPr lang="en-US" sz="1200" dirty="0" smtClean="0">
                <a:latin typeface="Courier New" panose="02070309020205020404" pitchFamily="49" charset="0"/>
                <a:cs typeface="Courier New" panose="02070309020205020404" pitchFamily="49" charset="0"/>
              </a:rPr>
              <a:t>	if </a:t>
            </a:r>
            <a:r>
              <a:rPr lang="en-US" sz="1200" dirty="0" err="1" smtClean="0">
                <a:latin typeface="Courier New" panose="02070309020205020404" pitchFamily="49" charset="0"/>
                <a:cs typeface="Courier New" panose="02070309020205020404" pitchFamily="49" charset="0"/>
              </a:rPr>
              <a:t>loreaderr</a:t>
            </a:r>
            <a:r>
              <a:rPr lang="en-US" sz="1200" dirty="0" smtClean="0">
                <a:latin typeface="Courier New" panose="02070309020205020404" pitchFamily="49" charset="0"/>
                <a:cs typeface="Courier New" panose="02070309020205020404" pitchFamily="49" charset="0"/>
              </a:rPr>
              <a:t> &lt;0 </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we are broken</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else</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while (have data)</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a:t>
            </a:r>
            <a:r>
              <a:rPr lang="en-US" sz="1200" dirty="0" err="1" smtClean="0">
                <a:latin typeface="Courier New" panose="02070309020205020404" pitchFamily="49" charset="0"/>
                <a:cs typeface="Courier New" panose="02070309020205020404" pitchFamily="49" charset="0"/>
              </a:rPr>
              <a:t>do_it</a:t>
            </a:r>
            <a:r>
              <a:rPr lang="en-US" sz="1200" dirty="0" smtClean="0">
                <a:latin typeface="Courier New" panose="02070309020205020404" pitchFamily="49" charset="0"/>
                <a:cs typeface="Courier New" panose="02070309020205020404" pitchFamily="49" charset="0"/>
              </a:rPr>
              <a:t>(</a:t>
            </a:r>
            <a:r>
              <a:rPr lang="en-US" sz="1200" dirty="0" err="1" smtClean="0">
                <a:latin typeface="Courier New" panose="02070309020205020404" pitchFamily="49" charset="0"/>
                <a:cs typeface="Courier New" panose="02070309020205020404" pitchFamily="49" charset="0"/>
              </a:rPr>
              <a:t>recptr</a:t>
            </a:r>
            <a:r>
              <a:rPr lang="en-US" sz="1200" dirty="0" smtClean="0">
                <a:latin typeface="Courier New" panose="02070309020205020404" pitchFamily="49" charset="0"/>
                <a:cs typeface="Courier New" panose="02070309020205020404" pitchFamily="49" charset="0"/>
              </a:rPr>
              <a:t>) returning status</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if (status = timeout)</a:t>
            </a:r>
          </a:p>
          <a:p>
            <a:pPr>
              <a:buNone/>
            </a:pP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a:t>
            </a:r>
            <a:r>
              <a:rPr lang="en-US" sz="1200" dirty="0" err="1" smtClean="0">
                <a:latin typeface="Courier New" panose="02070309020205020404" pitchFamily="49" charset="0"/>
                <a:cs typeface="Courier New" panose="02070309020205020404" pitchFamily="49" charset="0"/>
              </a:rPr>
              <a:t>out_of_here</a:t>
            </a:r>
            <a:endParaRPr lang="en-US" sz="1200" dirty="0" smtClean="0">
              <a:latin typeface="Courier New" panose="02070309020205020404" pitchFamily="49" charset="0"/>
              <a:cs typeface="Courier New" panose="02070309020205020404" pitchFamily="49" charset="0"/>
            </a:endParaRPr>
          </a:p>
          <a:p>
            <a:pPr>
              <a:buNone/>
            </a:pPr>
            <a:r>
              <a:rPr lang="en-US" sz="1200" dirty="0" smtClean="0">
                <a:latin typeface="Courier New" panose="02070309020205020404" pitchFamily="49" charset="0"/>
                <a:cs typeface="Courier New" panose="02070309020205020404" pitchFamily="49" charset="0"/>
              </a:rPr>
              <a:t>		}</a:t>
            </a:r>
          </a:p>
          <a:p>
            <a:pPr>
              <a:buNone/>
            </a:pPr>
            <a:r>
              <a:rPr lang="en-US" sz="1200" dirty="0" smtClean="0">
                <a:latin typeface="Courier New" panose="02070309020205020404" pitchFamily="49" charset="0"/>
                <a:cs typeface="Courier New" panose="02070309020205020404" pitchFamily="49" charset="0"/>
              </a:rPr>
              <a:t>	}</a:t>
            </a:r>
          </a:p>
          <a:p>
            <a:pPr>
              <a:buNone/>
            </a:pPr>
            <a:r>
              <a:rPr lang="en-US" sz="1200" dirty="0" smtClean="0">
                <a:latin typeface="Courier New" panose="02070309020205020404" pitchFamily="49" charset="0"/>
                <a:cs typeface="Courier New" panose="02070309020205020404" pitchFamily="49" charset="0"/>
              </a:rPr>
              <a:t>}		</a:t>
            </a:r>
          </a:p>
        </p:txBody>
      </p:sp>
    </p:spTree>
    <p:extLst>
      <p:ext uri="{BB962C8B-B14F-4D97-AF65-F5344CB8AC3E}">
        <p14:creationId xmlns:p14="http://schemas.microsoft.com/office/powerpoint/2010/main" val="15538815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err="1" smtClean="0"/>
              <a:t>Do_it</a:t>
            </a:r>
            <a:r>
              <a:rPr lang="en-US" sz="1800" dirty="0" smtClean="0"/>
              <a:t> (char *</a:t>
            </a:r>
            <a:r>
              <a:rPr lang="en-US" sz="1800" dirty="0" err="1" smtClean="0"/>
              <a:t>recptr</a:t>
            </a:r>
            <a:r>
              <a:rPr lang="en-US" sz="1800" dirty="0" smtClean="0"/>
              <a:t>)</a:t>
            </a:r>
            <a:r>
              <a:rPr lang="en-US" sz="1200" dirty="0" smtClean="0">
                <a:latin typeface="Courier New" panose="02070309020205020404" pitchFamily="49" charset="0"/>
                <a:cs typeface="Courier New" panose="02070309020205020404" pitchFamily="49" charset="0"/>
              </a:rPr>
              <a:t>	</a:t>
            </a:r>
          </a:p>
          <a:p>
            <a:pPr>
              <a:buNone/>
            </a:pPr>
            <a:endParaRPr lang="en-US" sz="1200" dirty="0">
              <a:latin typeface="Courier New" panose="02070309020205020404" pitchFamily="49" charset="0"/>
              <a:cs typeface="Courier New" panose="02070309020205020404" pitchFamily="49" charset="0"/>
            </a:endParaRPr>
          </a:p>
          <a:p>
            <a:pPr>
              <a:buNone/>
            </a:pPr>
            <a:r>
              <a:rPr lang="en-US" sz="1200" dirty="0" err="1">
                <a:latin typeface="Courier New" panose="02070309020205020404" pitchFamily="49" charset="0"/>
                <a:cs typeface="Courier New" panose="02070309020205020404" pitchFamily="49" charset="0"/>
              </a:rPr>
              <a:t>typedef</a:t>
            </a:r>
            <a:r>
              <a:rPr lang="en-US" sz="1200" dirty="0">
                <a:latin typeface="Courier New" panose="02070309020205020404" pitchFamily="49" charset="0"/>
                <a:cs typeface="Courier New" panose="02070309020205020404" pitchFamily="49" charset="0"/>
              </a:rPr>
              <a:t> </a:t>
            </a:r>
            <a:r>
              <a:rPr lang="en-US" sz="1200" dirty="0" err="1">
                <a:latin typeface="Courier New" panose="02070309020205020404" pitchFamily="49" charset="0"/>
                <a:cs typeface="Courier New" panose="02070309020205020404" pitchFamily="49" charset="0"/>
              </a:rPr>
              <a:t>struct</a:t>
            </a:r>
            <a:r>
              <a:rPr lang="en-US" sz="1200" dirty="0">
                <a:latin typeface="Courier New" panose="02070309020205020404" pitchFamily="49" charset="0"/>
                <a:cs typeface="Courier New" panose="02070309020205020404" pitchFamily="49" charset="0"/>
              </a:rPr>
              <a:t> _</a:t>
            </a:r>
            <a:r>
              <a:rPr lang="en-US" sz="1200" dirty="0" err="1">
                <a:latin typeface="Courier New" panose="02070309020205020404" pitchFamily="49" charset="0"/>
                <a:cs typeface="Courier New" panose="02070309020205020404" pitchFamily="49" charset="0"/>
              </a:rPr>
              <a:t>cdcCommon</a:t>
            </a:r>
            <a:r>
              <a:rPr lang="en-US" sz="1200" dirty="0">
                <a:latin typeface="Courier New" panose="02070309020205020404" pitchFamily="49" charset="0"/>
                <a:cs typeface="Courier New" panose="02070309020205020404" pitchFamily="49" charset="0"/>
              </a:rPr>
              <a:t> {</a:t>
            </a:r>
          </a:p>
          <a:p>
            <a:pPr>
              <a:buNone/>
            </a:pPr>
            <a:r>
              <a:rPr lang="en-US" sz="1200" dirty="0">
                <a:latin typeface="Courier New" panose="02070309020205020404" pitchFamily="49" charset="0"/>
                <a:cs typeface="Courier New" panose="02070309020205020404" pitchFamily="49" charset="0"/>
              </a:rPr>
              <a:t>    Char4_td    </a:t>
            </a:r>
            <a:r>
              <a:rPr lang="en-US" sz="1200" dirty="0" err="1">
                <a:latin typeface="Courier New" panose="02070309020205020404" pitchFamily="49" charset="0"/>
                <a:cs typeface="Courier New" panose="02070309020205020404" pitchFamily="49" charset="0"/>
              </a:rPr>
              <a:t>cdcCommon_headerSize</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Char4_td    </a:t>
            </a:r>
            <a:r>
              <a:rPr lang="en-US" sz="1200" dirty="0" err="1">
                <a:latin typeface="Courier New" panose="02070309020205020404" pitchFamily="49" charset="0"/>
                <a:cs typeface="Courier New" panose="02070309020205020404" pitchFamily="49" charset="0"/>
              </a:rPr>
              <a:t>cdcCommon_payloadSize</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Char4_td    </a:t>
            </a:r>
            <a:r>
              <a:rPr lang="en-US" sz="1200" dirty="0" err="1">
                <a:latin typeface="Courier New" panose="02070309020205020404" pitchFamily="49" charset="0"/>
                <a:cs typeface="Courier New" panose="02070309020205020404" pitchFamily="49" charset="0"/>
              </a:rPr>
              <a:t>cdcCommon_packetScheme</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a:t>
            </a:r>
            <a:r>
              <a:rPr lang="en-US" sz="1200" b="1" dirty="0">
                <a:solidFill>
                  <a:srgbClr val="FF0000"/>
                </a:solidFill>
                <a:latin typeface="Courier New" panose="02070309020205020404" pitchFamily="49" charset="0"/>
                <a:cs typeface="Courier New" panose="02070309020205020404" pitchFamily="49" charset="0"/>
              </a:rPr>
              <a:t>Char4_td    </a:t>
            </a:r>
            <a:r>
              <a:rPr lang="en-US" sz="1200" b="1" dirty="0" err="1">
                <a:solidFill>
                  <a:srgbClr val="FF0000"/>
                </a:solidFill>
                <a:latin typeface="Courier New" panose="02070309020205020404" pitchFamily="49" charset="0"/>
                <a:cs typeface="Courier New" panose="02070309020205020404" pitchFamily="49" charset="0"/>
              </a:rPr>
              <a:t>cdcCommon_recordType</a:t>
            </a:r>
            <a:r>
              <a:rPr lang="en-US" sz="1200" b="1" dirty="0">
                <a:solidFill>
                  <a:srgbClr val="FF0000"/>
                </a:solidFill>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Char1_td    </a:t>
            </a:r>
            <a:r>
              <a:rPr lang="en-US" sz="1200" dirty="0" err="1">
                <a:latin typeface="Courier New" panose="02070309020205020404" pitchFamily="49" charset="0"/>
                <a:cs typeface="Courier New" panose="02070309020205020404" pitchFamily="49" charset="0"/>
              </a:rPr>
              <a:t>cdcCommon_recordData</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    }   </a:t>
            </a:r>
            <a:r>
              <a:rPr lang="en-US" sz="1200" dirty="0" err="1">
                <a:latin typeface="Courier New" panose="02070309020205020404" pitchFamily="49" charset="0"/>
                <a:cs typeface="Courier New" panose="02070309020205020404" pitchFamily="49" charset="0"/>
              </a:rPr>
              <a:t>cdcCommon_td</a:t>
            </a:r>
            <a:r>
              <a:rPr lang="en-US" sz="1200" dirty="0" smtClean="0">
                <a:latin typeface="Courier New" panose="02070309020205020404" pitchFamily="49" charset="0"/>
                <a:cs typeface="Courier New" panose="02070309020205020404" pitchFamily="49" charset="0"/>
              </a:rPr>
              <a:t>;</a:t>
            </a:r>
          </a:p>
          <a:p>
            <a:pPr>
              <a:buNone/>
            </a:pPr>
            <a:endParaRPr lang="en-US" sz="1200" dirty="0">
              <a:latin typeface="Courier New" panose="02070309020205020404" pitchFamily="49" charset="0"/>
              <a:cs typeface="Courier New" panose="02070309020205020404" pitchFamily="49" charset="0"/>
            </a:endParaRPr>
          </a:p>
          <a:p>
            <a:pPr>
              <a:buNone/>
            </a:pPr>
            <a:r>
              <a:rPr lang="en-US" sz="1200" dirty="0" smtClean="0">
                <a:latin typeface="Courier New" panose="02070309020205020404" pitchFamily="49" charset="0"/>
                <a:cs typeface="Courier New" panose="02070309020205020404" pitchFamily="49" charset="0"/>
              </a:rPr>
              <a:t>*</a:t>
            </a:r>
            <a:r>
              <a:rPr lang="en-US" sz="1200" dirty="0" err="1" smtClean="0">
                <a:latin typeface="Courier New" panose="02070309020205020404" pitchFamily="49" charset="0"/>
                <a:cs typeface="Courier New" panose="02070309020205020404" pitchFamily="49" charset="0"/>
              </a:rPr>
              <a:t>logrec</a:t>
            </a:r>
            <a:r>
              <a:rPr lang="en-US" sz="1200" dirty="0">
                <a:latin typeface="Courier New" panose="02070309020205020404" pitchFamily="49" charset="0"/>
                <a:cs typeface="Courier New" panose="02070309020205020404" pitchFamily="49" charset="0"/>
              </a:rPr>
              <a:t> = (</a:t>
            </a:r>
            <a:r>
              <a:rPr lang="en-US" sz="1200" dirty="0" err="1">
                <a:latin typeface="Courier New" panose="02070309020205020404" pitchFamily="49" charset="0"/>
                <a:cs typeface="Courier New" panose="02070309020205020404" pitchFamily="49" charset="0"/>
              </a:rPr>
              <a:t>cdcCommon_td</a:t>
            </a:r>
            <a:r>
              <a:rPr lang="en-US" sz="1200" dirty="0" smtClean="0">
                <a:latin typeface="Courier New" panose="02070309020205020404" pitchFamily="49" charset="0"/>
                <a:cs typeface="Courier New" panose="02070309020205020404" pitchFamily="49" charset="0"/>
              </a:rPr>
              <a:t>*) </a:t>
            </a:r>
            <a:r>
              <a:rPr lang="en-US" sz="1200" dirty="0" err="1" smtClean="0">
                <a:latin typeface="Courier New" panose="02070309020205020404" pitchFamily="49" charset="0"/>
                <a:cs typeface="Courier New" panose="02070309020205020404" pitchFamily="49" charset="0"/>
              </a:rPr>
              <a:t>recptr</a:t>
            </a:r>
            <a:r>
              <a:rPr lang="en-US" sz="1200" dirty="0" smtClean="0">
                <a:latin typeface="Courier New" panose="02070309020205020404" pitchFamily="49" charset="0"/>
                <a:cs typeface="Courier New" panose="02070309020205020404" pitchFamily="49" charset="0"/>
              </a:rPr>
              <a:t>;</a:t>
            </a:r>
          </a:p>
          <a:p>
            <a:pPr>
              <a:buNone/>
            </a:pPr>
            <a:r>
              <a:rPr lang="en-US" sz="1200" dirty="0" smtClean="0">
                <a:latin typeface="Courier New" panose="02070309020205020404" pitchFamily="49" charset="0"/>
                <a:cs typeface="Courier New" panose="02070309020205020404" pitchFamily="49" charset="0"/>
              </a:rPr>
              <a:t>Char </a:t>
            </a:r>
            <a:r>
              <a:rPr lang="en-US" sz="1200" dirty="0" err="1" smtClean="0">
                <a:latin typeface="Courier New" panose="02070309020205020404" pitchFamily="49" charset="0"/>
                <a:cs typeface="Courier New" panose="02070309020205020404" pitchFamily="49" charset="0"/>
              </a:rPr>
              <a:t>Recordstr</a:t>
            </a:r>
            <a:r>
              <a:rPr lang="en-US" sz="1200" dirty="0" smtClean="0">
                <a:latin typeface="Courier New" panose="02070309020205020404" pitchFamily="49" charset="0"/>
                <a:cs typeface="Courier New" panose="02070309020205020404" pitchFamily="49" charset="0"/>
              </a:rPr>
              <a:t>[17]</a:t>
            </a:r>
            <a:endParaRPr lang="en-US" sz="1200" dirty="0">
              <a:latin typeface="Courier New" panose="02070309020205020404" pitchFamily="49" charset="0"/>
              <a:cs typeface="Courier New" panose="02070309020205020404" pitchFamily="49" charset="0"/>
            </a:endParaRPr>
          </a:p>
          <a:p>
            <a:pPr>
              <a:buNone/>
            </a:pPr>
            <a:endParaRPr lang="en-US" sz="1200" dirty="0" smtClean="0">
              <a:latin typeface="Courier New" panose="02070309020205020404" pitchFamily="49" charset="0"/>
              <a:cs typeface="Courier New" panose="02070309020205020404" pitchFamily="49" charset="0"/>
            </a:endParaRPr>
          </a:p>
          <a:p>
            <a:pPr>
              <a:buNone/>
            </a:pPr>
            <a:endParaRPr lang="en-US" sz="1200" dirty="0">
              <a:latin typeface="Courier New" panose="02070309020205020404" pitchFamily="49" charset="0"/>
              <a:cs typeface="Courier New" panose="02070309020205020404" pitchFamily="49" charset="0"/>
            </a:endParaRPr>
          </a:p>
          <a:p>
            <a:pPr>
              <a:buNone/>
            </a:pPr>
            <a:r>
              <a:rPr lang="en-US" sz="1600" dirty="0"/>
              <a:t>Record type is the important part as it will determine what we need do next</a:t>
            </a:r>
          </a:p>
          <a:p>
            <a:pPr>
              <a:buNone/>
            </a:pPr>
            <a:endParaRPr lang="en-US" sz="1200" dirty="0" smtClean="0">
              <a:latin typeface="Courier New" panose="02070309020205020404" pitchFamily="49" charset="0"/>
              <a:cs typeface="Courier New" panose="02070309020205020404" pitchFamily="49" charset="0"/>
            </a:endParaRPr>
          </a:p>
          <a:p>
            <a:pPr>
              <a:buNone/>
            </a:pPr>
            <a:r>
              <a:rPr lang="en-US" sz="1200" dirty="0" err="1" smtClean="0">
                <a:solidFill>
                  <a:srgbClr val="00B050"/>
                </a:solidFill>
                <a:latin typeface="Courier New" panose="02070309020205020404" pitchFamily="49" charset="0"/>
                <a:cs typeface="Courier New" panose="02070309020205020404" pitchFamily="49" charset="0"/>
              </a:rPr>
              <a:t>get_cdc_rectype_name</a:t>
            </a:r>
            <a:r>
              <a:rPr lang="en-US" sz="1200" dirty="0" smtClean="0">
                <a:solidFill>
                  <a:srgbClr val="00B050"/>
                </a:solidFill>
                <a:latin typeface="Courier New" panose="02070309020205020404" pitchFamily="49" charset="0"/>
                <a:cs typeface="Courier New" panose="02070309020205020404" pitchFamily="49" charset="0"/>
              </a:rPr>
              <a:t>(</a:t>
            </a:r>
            <a:r>
              <a:rPr lang="en-US" sz="1200" dirty="0" err="1" smtClean="0">
                <a:solidFill>
                  <a:srgbClr val="00B050"/>
                </a:solidFill>
                <a:latin typeface="Courier New" panose="02070309020205020404" pitchFamily="49" charset="0"/>
                <a:cs typeface="Courier New" panose="02070309020205020404" pitchFamily="49" charset="0"/>
              </a:rPr>
              <a:t>RecordType</a:t>
            </a:r>
            <a:r>
              <a:rPr lang="en-US" sz="1200" dirty="0" smtClean="0">
                <a:solidFill>
                  <a:srgbClr val="00B050"/>
                </a:solidFill>
                <a:latin typeface="Courier New" panose="02070309020205020404" pitchFamily="49" charset="0"/>
                <a:cs typeface="Courier New" panose="02070309020205020404" pitchFamily="49" charset="0"/>
              </a:rPr>
              <a:t>, </a:t>
            </a:r>
            <a:r>
              <a:rPr lang="en-US" sz="1200" dirty="0" err="1" smtClean="0">
                <a:solidFill>
                  <a:srgbClr val="00B050"/>
                </a:solidFill>
                <a:latin typeface="Courier New" panose="02070309020205020404" pitchFamily="49" charset="0"/>
                <a:cs typeface="Courier New" panose="02070309020205020404" pitchFamily="49" charset="0"/>
              </a:rPr>
              <a:t>recordstr</a:t>
            </a:r>
            <a:r>
              <a:rPr lang="en-US" sz="1200" dirty="0" smtClean="0">
                <a:solidFill>
                  <a:srgbClr val="00B050"/>
                </a:solidFill>
                <a:latin typeface="Courier New" panose="02070309020205020404" pitchFamily="49" charset="0"/>
                <a:cs typeface="Courier New" panose="02070309020205020404" pitchFamily="49" charset="0"/>
              </a:rPr>
              <a:t>, . . . . )   </a:t>
            </a:r>
          </a:p>
          <a:p>
            <a:pPr>
              <a:buNone/>
            </a:pPr>
            <a:r>
              <a:rPr lang="en-US" sz="1200" dirty="0" err="1" smtClean="0">
                <a:solidFill>
                  <a:srgbClr val="00B050"/>
                </a:solidFill>
                <a:latin typeface="Courier New" panose="02070309020205020404" pitchFamily="49" charset="0"/>
                <a:cs typeface="Courier New" panose="02070309020205020404" pitchFamily="49" charset="0"/>
              </a:rPr>
              <a:t>get_cdc_log_type</a:t>
            </a:r>
            <a:r>
              <a:rPr lang="en-US" sz="1200" dirty="0" smtClean="0">
                <a:solidFill>
                  <a:srgbClr val="00B050"/>
                </a:solidFill>
                <a:latin typeface="Courier New" panose="02070309020205020404" pitchFamily="49" charset="0"/>
                <a:cs typeface="Courier New" panose="02070309020205020404" pitchFamily="49" charset="0"/>
              </a:rPr>
              <a:t>(</a:t>
            </a:r>
            <a:r>
              <a:rPr lang="en-US" sz="1200" dirty="0" err="1" smtClean="0">
                <a:solidFill>
                  <a:srgbClr val="00B050"/>
                </a:solidFill>
                <a:latin typeface="Courier New" panose="02070309020205020404" pitchFamily="49" charset="0"/>
                <a:cs typeface="Courier New" panose="02070309020205020404" pitchFamily="49" charset="0"/>
              </a:rPr>
              <a:t>recordstr</a:t>
            </a:r>
            <a:r>
              <a:rPr lang="en-US" sz="1200" dirty="0" smtClean="0">
                <a:solidFill>
                  <a:srgbClr val="00B050"/>
                </a:solidFill>
                <a:latin typeface="Courier New" panose="02070309020205020404" pitchFamily="49" charset="0"/>
                <a:cs typeface="Courier New" panose="02070309020205020404" pitchFamily="49" charset="0"/>
              </a:rPr>
              <a:t>,  . . . .</a:t>
            </a:r>
          </a:p>
        </p:txBody>
      </p:sp>
    </p:spTree>
    <p:extLst>
      <p:ext uri="{BB962C8B-B14F-4D97-AF65-F5344CB8AC3E}">
        <p14:creationId xmlns:p14="http://schemas.microsoft.com/office/powerpoint/2010/main" val="18850498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err="1" smtClean="0"/>
              <a:t>Do_it</a:t>
            </a:r>
            <a:r>
              <a:rPr lang="en-US" sz="1800" dirty="0" smtClean="0"/>
              <a:t> (char *</a:t>
            </a:r>
            <a:r>
              <a:rPr lang="en-US" sz="1800" dirty="0" err="1" smtClean="0"/>
              <a:t>recptr</a:t>
            </a:r>
            <a:r>
              <a:rPr lang="en-US" sz="1800" dirty="0" smtClean="0"/>
              <a:t>) continue</a:t>
            </a:r>
            <a:r>
              <a:rPr lang="en-US" sz="1200" dirty="0" smtClean="0">
                <a:latin typeface="Courier New" panose="02070309020205020404" pitchFamily="49" charset="0"/>
                <a:cs typeface="Courier New" panose="02070309020205020404" pitchFamily="49" charset="0"/>
              </a:rPr>
              <a:t>	</a:t>
            </a:r>
          </a:p>
          <a:p>
            <a:pPr>
              <a:buNone/>
            </a:pPr>
            <a:endParaRPr lang="en-US" sz="1200" dirty="0" smtClean="0">
              <a:latin typeface="Courier New" panose="02070309020205020404" pitchFamily="49" charset="0"/>
              <a:cs typeface="Courier New" panose="02070309020205020404" pitchFamily="49" charset="0"/>
            </a:endParaRPr>
          </a:p>
          <a:p>
            <a:pPr>
              <a:buNone/>
            </a:pPr>
            <a:r>
              <a:rPr lang="en-US" sz="1200" dirty="0" err="1">
                <a:solidFill>
                  <a:srgbClr val="00B050"/>
                </a:solidFill>
                <a:latin typeface="Courier New" panose="02070309020205020404" pitchFamily="49" charset="0"/>
                <a:cs typeface="Courier New" panose="02070309020205020404" pitchFamily="49" charset="0"/>
              </a:rPr>
              <a:t>c</a:t>
            </a:r>
            <a:r>
              <a:rPr lang="en-US" sz="1200" dirty="0" err="1" smtClean="0">
                <a:solidFill>
                  <a:srgbClr val="00B050"/>
                </a:solidFill>
                <a:latin typeface="Courier New" panose="02070309020205020404" pitchFamily="49" charset="0"/>
                <a:cs typeface="Courier New" panose="02070309020205020404" pitchFamily="49" charset="0"/>
              </a:rPr>
              <a:t>ur_logtype</a:t>
            </a:r>
            <a:r>
              <a:rPr lang="en-US" sz="1200" dirty="0" smtClean="0">
                <a:solidFill>
                  <a:srgbClr val="00B050"/>
                </a:solidFill>
                <a:latin typeface="Courier New" panose="02070309020205020404" pitchFamily="49" charset="0"/>
                <a:cs typeface="Courier New" panose="02070309020205020404" pitchFamily="49" charset="0"/>
              </a:rPr>
              <a:t> = </a:t>
            </a:r>
            <a:r>
              <a:rPr lang="en-US" sz="1200" dirty="0" err="1" smtClean="0">
                <a:solidFill>
                  <a:srgbClr val="00B050"/>
                </a:solidFill>
                <a:latin typeface="Courier New" panose="02070309020205020404" pitchFamily="49" charset="0"/>
                <a:cs typeface="Courier New" panose="02070309020205020404" pitchFamily="49" charset="0"/>
              </a:rPr>
              <a:t>get_cdc_log_type</a:t>
            </a:r>
            <a:r>
              <a:rPr lang="en-US" sz="1200" dirty="0" smtClean="0">
                <a:solidFill>
                  <a:srgbClr val="00B050"/>
                </a:solidFill>
                <a:latin typeface="Courier New" panose="02070309020205020404" pitchFamily="49" charset="0"/>
                <a:cs typeface="Courier New" panose="02070309020205020404" pitchFamily="49" charset="0"/>
              </a:rPr>
              <a:t>(</a:t>
            </a:r>
            <a:r>
              <a:rPr lang="en-US" sz="1200" dirty="0" err="1" smtClean="0">
                <a:solidFill>
                  <a:srgbClr val="00B050"/>
                </a:solidFill>
                <a:latin typeface="Courier New" panose="02070309020205020404" pitchFamily="49" charset="0"/>
                <a:cs typeface="Courier New" panose="02070309020205020404" pitchFamily="49" charset="0"/>
              </a:rPr>
              <a:t>recordstr</a:t>
            </a:r>
            <a:r>
              <a:rPr lang="en-US" sz="1200" dirty="0">
                <a:solidFill>
                  <a:srgbClr val="00B050"/>
                </a:solidFill>
                <a:latin typeface="Courier New" panose="02070309020205020404" pitchFamily="49" charset="0"/>
                <a:cs typeface="Courier New" panose="02070309020205020404" pitchFamily="49" charset="0"/>
              </a:rPr>
              <a:t>,  . . . .</a:t>
            </a:r>
          </a:p>
          <a:p>
            <a:pPr>
              <a:buNone/>
            </a:pPr>
            <a:endParaRPr lang="en-US" sz="1200" dirty="0">
              <a:latin typeface="Courier New" panose="02070309020205020404" pitchFamily="49" charset="0"/>
              <a:cs typeface="Courier New" panose="02070309020205020404" pitchFamily="49" charset="0"/>
            </a:endParaRPr>
          </a:p>
          <a:p>
            <a:pPr>
              <a:buNone/>
            </a:pPr>
            <a:r>
              <a:rPr lang="en-US" sz="1200" dirty="0">
                <a:latin typeface="Courier New" panose="02070309020205020404" pitchFamily="49" charset="0"/>
                <a:cs typeface="Courier New" panose="02070309020205020404" pitchFamily="49" charset="0"/>
              </a:rPr>
              <a:t>s</a:t>
            </a:r>
            <a:r>
              <a:rPr lang="en-US" sz="1200" dirty="0" smtClean="0">
                <a:latin typeface="Courier New" panose="02070309020205020404" pitchFamily="49" charset="0"/>
                <a:cs typeface="Courier New" panose="02070309020205020404" pitchFamily="49" charset="0"/>
              </a:rPr>
              <a:t>witch (</a:t>
            </a:r>
            <a:r>
              <a:rPr lang="en-US" sz="1200" dirty="0" err="1" smtClean="0">
                <a:latin typeface="Courier New" panose="02070309020205020404" pitchFamily="49" charset="0"/>
                <a:cs typeface="Courier New" panose="02070309020205020404" pitchFamily="49" charset="0"/>
              </a:rPr>
              <a:t>cur_logtype</a:t>
            </a:r>
            <a:r>
              <a:rPr lang="en-US" sz="1200" dirty="0" smtClean="0">
                <a:latin typeface="Courier New" panose="02070309020205020404" pitchFamily="49" charset="0"/>
                <a:cs typeface="Courier New" panose="02070309020205020404" pitchFamily="49" charset="0"/>
              </a:rPr>
              <a:t>)</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CDC_REC_BEGINTX:</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CDC_REC_COMMTX:</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CDC_REC_RBTX:</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CDC_REC_INSERT:</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CDC_REC_DELETE:</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CDC_REC_UPDBEF:</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CDC_REC_UPDAFT:</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CDC_REC_DISCARD:</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CDC_REC_TRUNCATE:</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CDC_REC_TABSCHEMA:</a:t>
            </a:r>
          </a:p>
          <a:p>
            <a:pPr>
              <a:buNone/>
            </a:pPr>
            <a:r>
              <a:rPr lang="en-US" sz="1200" dirty="0" smtClean="0">
                <a:latin typeface="Courier New" panose="02070309020205020404" pitchFamily="49" charset="0"/>
                <a:cs typeface="Courier New" panose="02070309020205020404" pitchFamily="49" charset="0"/>
              </a:rPr>
              <a:t>	case </a:t>
            </a:r>
            <a:r>
              <a:rPr lang="en-US" sz="1200" dirty="0">
                <a:latin typeface="Courier New" panose="02070309020205020404" pitchFamily="49" charset="0"/>
                <a:cs typeface="Courier New" panose="02070309020205020404" pitchFamily="49" charset="0"/>
              </a:rPr>
              <a:t>CDC_REC_TIMEOUT:</a:t>
            </a:r>
          </a:p>
          <a:p>
            <a:pPr>
              <a:buNone/>
            </a:pPr>
            <a:endParaRPr lang="en-US" sz="1600" dirty="0"/>
          </a:p>
          <a:p>
            <a:pPr>
              <a:buNone/>
            </a:pPr>
            <a:endParaRPr lang="en-US" sz="1600" dirty="0"/>
          </a:p>
        </p:txBody>
      </p:sp>
    </p:spTree>
    <p:extLst>
      <p:ext uri="{BB962C8B-B14F-4D97-AF65-F5344CB8AC3E}">
        <p14:creationId xmlns:p14="http://schemas.microsoft.com/office/powerpoint/2010/main" val="22052971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r>
              <a:rPr lang="en-US" sz="1800" dirty="0" smtClean="0"/>
              <a:t>CDC_REC_DISCARD</a:t>
            </a:r>
            <a:endParaRPr lang="en-US" sz="1800" dirty="0"/>
          </a:p>
          <a:p>
            <a:pPr>
              <a:buNone/>
            </a:pPr>
            <a:endParaRPr lang="en-US" sz="1600" dirty="0" smtClean="0"/>
          </a:p>
          <a:p>
            <a:pPr marL="0" indent="0">
              <a:buNone/>
            </a:pPr>
            <a:r>
              <a:rPr lang="en-US" sz="1400" dirty="0" smtClean="0">
                <a:latin typeface="Courier New" panose="02070309020205020404" pitchFamily="49" charset="0"/>
                <a:cs typeface="Courier New" panose="02070309020205020404" pitchFamily="49" charset="0"/>
              </a:rPr>
              <a:t>&gt;begin </a:t>
            </a:r>
            <a:r>
              <a:rPr lang="en-US" sz="1400" dirty="0">
                <a:latin typeface="Courier New" panose="02070309020205020404" pitchFamily="49" charset="0"/>
                <a:cs typeface="Courier New" panose="02070309020205020404" pitchFamily="49" charset="0"/>
              </a:rPr>
              <a:t>work;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Started </a:t>
            </a:r>
            <a:r>
              <a:rPr lang="en-US" sz="1400" dirty="0">
                <a:latin typeface="Courier New" panose="02070309020205020404" pitchFamily="49" charset="0"/>
                <a:cs typeface="Courier New" panose="02070309020205020404" pitchFamily="49" charset="0"/>
              </a:rPr>
              <a:t>transaction. </a:t>
            </a:r>
          </a:p>
          <a:p>
            <a:pPr marL="0" indent="0">
              <a:buNone/>
            </a:pPr>
            <a:r>
              <a:rPr lang="en-US" sz="1400" dirty="0" smtClean="0">
                <a:latin typeface="Courier New" panose="02070309020205020404" pitchFamily="49" charset="0"/>
                <a:cs typeface="Courier New" panose="02070309020205020404" pitchFamily="49" charset="0"/>
              </a:rPr>
              <a:t>&gt;</a:t>
            </a:r>
            <a:r>
              <a:rPr lang="en-US" sz="1400" dirty="0" err="1" smtClean="0">
                <a:latin typeface="Courier New" panose="02070309020205020404" pitchFamily="49" charset="0"/>
                <a:cs typeface="Courier New" panose="02070309020205020404" pitchFamily="49" charset="0"/>
              </a:rPr>
              <a:t>savepoint</a:t>
            </a:r>
            <a:r>
              <a:rPr lang="en-US" sz="1400" dirty="0" smtClean="0">
                <a:latin typeface="Courier New" panose="02070309020205020404" pitchFamily="49" charset="0"/>
                <a:cs typeface="Courier New" panose="02070309020205020404" pitchFamily="49" charset="0"/>
              </a:rPr>
              <a:t> whoops; </a:t>
            </a:r>
          </a:p>
          <a:p>
            <a:pPr marL="0" indent="0">
              <a:buNone/>
            </a:pPr>
            <a:r>
              <a:rPr lang="en-US" sz="1400" dirty="0" err="1" smtClean="0">
                <a:latin typeface="Courier New" panose="02070309020205020404" pitchFamily="49" charset="0"/>
                <a:cs typeface="Courier New" panose="02070309020205020404" pitchFamily="49" charset="0"/>
              </a:rPr>
              <a:t>Savepoint</a:t>
            </a:r>
            <a:r>
              <a:rPr lang="en-US" sz="1400" dirty="0" smtClean="0">
                <a:latin typeface="Courier New" panose="02070309020205020404" pitchFamily="49" charset="0"/>
                <a:cs typeface="Courier New" panose="02070309020205020404" pitchFamily="49" charset="0"/>
              </a:rPr>
              <a:t> </a:t>
            </a:r>
            <a:r>
              <a:rPr lang="en-US" sz="1400" dirty="0">
                <a:latin typeface="Courier New" panose="02070309020205020404" pitchFamily="49" charset="0"/>
                <a:cs typeface="Courier New" panose="02070309020205020404" pitchFamily="49" charset="0"/>
              </a:rPr>
              <a:t>set.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&gt;insert </a:t>
            </a:r>
            <a:r>
              <a:rPr lang="en-US" sz="1400" dirty="0">
                <a:latin typeface="Courier New" panose="02070309020205020404" pitchFamily="49" charset="0"/>
                <a:cs typeface="Courier New" panose="02070309020205020404" pitchFamily="49" charset="0"/>
              </a:rPr>
              <a:t>into </a:t>
            </a:r>
            <a:r>
              <a:rPr lang="en-US" sz="1400" dirty="0" err="1" smtClean="0">
                <a:latin typeface="Courier New" panose="02070309020205020404" pitchFamily="49" charset="0"/>
                <a:cs typeface="Courier New" panose="02070309020205020404" pitchFamily="49" charset="0"/>
              </a:rPr>
              <a:t>eric</a:t>
            </a:r>
            <a:r>
              <a:rPr lang="en-US" sz="1400" dirty="0" smtClean="0">
                <a:latin typeface="Courier New" panose="02070309020205020404" pitchFamily="49" charset="0"/>
                <a:cs typeface="Courier New" panose="02070309020205020404" pitchFamily="49" charset="0"/>
              </a:rPr>
              <a:t>(c1) </a:t>
            </a:r>
            <a:r>
              <a:rPr lang="en-US" sz="1400" dirty="0">
                <a:latin typeface="Courier New" panose="02070309020205020404" pitchFamily="49" charset="0"/>
                <a:cs typeface="Courier New" panose="02070309020205020404" pitchFamily="49" charset="0"/>
              </a:rPr>
              <a:t>values </a:t>
            </a:r>
            <a:r>
              <a:rPr lang="en-US" sz="1400" dirty="0" smtClean="0">
                <a:latin typeface="Courier New" panose="02070309020205020404" pitchFamily="49" charset="0"/>
                <a:cs typeface="Courier New" panose="02070309020205020404" pitchFamily="49" charset="0"/>
              </a:rPr>
              <a:t>(“bad stuff”);   </a:t>
            </a:r>
            <a:r>
              <a:rPr lang="en-US" sz="1400" b="1" dirty="0" smtClean="0">
                <a:solidFill>
                  <a:srgbClr val="FF0000"/>
                </a:solidFill>
                <a:latin typeface="Courier New" panose="02070309020205020404" pitchFamily="49" charset="0"/>
                <a:cs typeface="Courier New" panose="02070309020205020404" pitchFamily="49" charset="0"/>
              </a:rPr>
              <a:t>&lt;&lt; CDC_INSERT LSN 4:0x28</a:t>
            </a:r>
          </a:p>
          <a:p>
            <a:pPr marL="0" indent="0">
              <a:buNone/>
            </a:pPr>
            <a:r>
              <a:rPr lang="en-US" sz="1400" dirty="0" smtClean="0">
                <a:latin typeface="Courier New" panose="02070309020205020404" pitchFamily="49" charset="0"/>
                <a:cs typeface="Courier New" panose="02070309020205020404" pitchFamily="49" charset="0"/>
              </a:rPr>
              <a:t>1 </a:t>
            </a:r>
            <a:r>
              <a:rPr lang="en-US" sz="1400" dirty="0">
                <a:latin typeface="Courier New" panose="02070309020205020404" pitchFamily="49" charset="0"/>
                <a:cs typeface="Courier New" panose="02070309020205020404" pitchFamily="49" charset="0"/>
              </a:rPr>
              <a:t>row(s) inserted.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&gt; insert </a:t>
            </a:r>
            <a:r>
              <a:rPr lang="en-US" sz="1400" dirty="0">
                <a:latin typeface="Courier New" panose="02070309020205020404" pitchFamily="49" charset="0"/>
                <a:cs typeface="Courier New" panose="02070309020205020404" pitchFamily="49" charset="0"/>
              </a:rPr>
              <a:t>into </a:t>
            </a:r>
            <a:r>
              <a:rPr lang="en-US" sz="1400" dirty="0" err="1" smtClean="0">
                <a:latin typeface="Courier New" panose="02070309020205020404" pitchFamily="49" charset="0"/>
                <a:cs typeface="Courier New" panose="02070309020205020404" pitchFamily="49" charset="0"/>
              </a:rPr>
              <a:t>eric</a:t>
            </a:r>
            <a:r>
              <a:rPr lang="en-US" sz="1400" dirty="0" smtClean="0">
                <a:latin typeface="Courier New" panose="02070309020205020404" pitchFamily="49" charset="0"/>
                <a:cs typeface="Courier New" panose="02070309020205020404" pitchFamily="49" charset="0"/>
              </a:rPr>
              <a:t>(c1</a:t>
            </a:r>
            <a:r>
              <a:rPr lang="en-US" sz="1400" dirty="0">
                <a:latin typeface="Courier New" panose="02070309020205020404" pitchFamily="49" charset="0"/>
                <a:cs typeface="Courier New" panose="02070309020205020404" pitchFamily="49" charset="0"/>
              </a:rPr>
              <a:t>) values </a:t>
            </a:r>
            <a:r>
              <a:rPr lang="en-US" sz="1400" dirty="0" smtClean="0">
                <a:latin typeface="Courier New" panose="02070309020205020404" pitchFamily="49" charset="0"/>
                <a:cs typeface="Courier New" panose="02070309020205020404" pitchFamily="49" charset="0"/>
              </a:rPr>
              <a:t>(“more bad stuff”);   </a:t>
            </a:r>
            <a:r>
              <a:rPr lang="en-US" sz="1400" b="1" dirty="0" smtClean="0">
                <a:solidFill>
                  <a:srgbClr val="FF0000"/>
                </a:solidFill>
                <a:latin typeface="Courier New" panose="02070309020205020404" pitchFamily="49" charset="0"/>
                <a:cs typeface="Courier New" panose="02070309020205020404" pitchFamily="49" charset="0"/>
              </a:rPr>
              <a:t>&lt;&lt; CDC_INSERT LSN 4:0x44</a:t>
            </a:r>
          </a:p>
          <a:p>
            <a:pPr marL="0" indent="0">
              <a:buNone/>
            </a:pPr>
            <a:r>
              <a:rPr lang="en-US" sz="1400" dirty="0" smtClean="0">
                <a:latin typeface="Courier New" panose="02070309020205020404" pitchFamily="49" charset="0"/>
                <a:cs typeface="Courier New" panose="02070309020205020404" pitchFamily="49" charset="0"/>
              </a:rPr>
              <a:t>1 </a:t>
            </a:r>
            <a:r>
              <a:rPr lang="en-US" sz="1400" dirty="0">
                <a:latin typeface="Courier New" panose="02070309020205020404" pitchFamily="49" charset="0"/>
                <a:cs typeface="Courier New" panose="02070309020205020404" pitchFamily="49" charset="0"/>
              </a:rPr>
              <a:t>row(s) inserted.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&gt; </a:t>
            </a:r>
            <a:r>
              <a:rPr lang="en-US" sz="1400" dirty="0">
                <a:latin typeface="Courier New" panose="02070309020205020404" pitchFamily="49" charset="0"/>
                <a:cs typeface="Courier New" panose="02070309020205020404" pitchFamily="49" charset="0"/>
              </a:rPr>
              <a:t>rollback to </a:t>
            </a:r>
            <a:r>
              <a:rPr lang="en-US" sz="1400" dirty="0" err="1">
                <a:latin typeface="Courier New" panose="02070309020205020404" pitchFamily="49" charset="0"/>
                <a:cs typeface="Courier New" panose="02070309020205020404" pitchFamily="49" charset="0"/>
              </a:rPr>
              <a:t>savepoint</a:t>
            </a:r>
            <a:r>
              <a:rPr lang="en-US" sz="1400" dirty="0">
                <a:latin typeface="Courier New" panose="02070309020205020404" pitchFamily="49" charset="0"/>
                <a:cs typeface="Courier New" panose="02070309020205020404" pitchFamily="49" charset="0"/>
              </a:rPr>
              <a:t> </a:t>
            </a:r>
            <a:r>
              <a:rPr lang="en-US" sz="1400" dirty="0" smtClean="0">
                <a:latin typeface="Courier New" panose="02070309020205020404" pitchFamily="49" charset="0"/>
                <a:cs typeface="Courier New" panose="02070309020205020404" pitchFamily="49" charset="0"/>
              </a:rPr>
              <a:t>whoops;     </a:t>
            </a:r>
            <a:r>
              <a:rPr lang="en-US" sz="1400" b="1" dirty="0" smtClean="0">
                <a:solidFill>
                  <a:srgbClr val="FF0000"/>
                </a:solidFill>
                <a:latin typeface="Courier New" panose="02070309020205020404" pitchFamily="49" charset="0"/>
                <a:cs typeface="Courier New" panose="02070309020205020404" pitchFamily="49" charset="0"/>
              </a:rPr>
              <a:t>&lt;&lt; CDC_DISCARD  Back to LSN 4:0x28</a:t>
            </a:r>
          </a:p>
          <a:p>
            <a:pPr marL="0" indent="0">
              <a:buNone/>
            </a:pPr>
            <a:r>
              <a:rPr lang="en-US" sz="1400" dirty="0" smtClean="0">
                <a:latin typeface="Courier New" panose="02070309020205020404" pitchFamily="49" charset="0"/>
                <a:cs typeface="Courier New" panose="02070309020205020404" pitchFamily="49" charset="0"/>
              </a:rPr>
              <a:t>Transaction </a:t>
            </a:r>
            <a:r>
              <a:rPr lang="en-US" sz="1400" dirty="0">
                <a:latin typeface="Courier New" panose="02070309020205020404" pitchFamily="49" charset="0"/>
                <a:cs typeface="Courier New" panose="02070309020205020404" pitchFamily="49" charset="0"/>
              </a:rPr>
              <a:t>rolled back to </a:t>
            </a:r>
            <a:r>
              <a:rPr lang="en-US" sz="1400" dirty="0" err="1">
                <a:latin typeface="Courier New" panose="02070309020205020404" pitchFamily="49" charset="0"/>
                <a:cs typeface="Courier New" panose="02070309020205020404" pitchFamily="49" charset="0"/>
              </a:rPr>
              <a:t>savepoint</a:t>
            </a:r>
            <a:r>
              <a:rPr lang="en-US" sz="1400" dirty="0">
                <a:latin typeface="Courier New" panose="02070309020205020404" pitchFamily="49" charset="0"/>
                <a:cs typeface="Courier New" panose="02070309020205020404" pitchFamily="49" charset="0"/>
              </a:rPr>
              <a:t>.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&gt; </a:t>
            </a:r>
            <a:r>
              <a:rPr lang="en-US" sz="1400" dirty="0">
                <a:latin typeface="Courier New" panose="02070309020205020404" pitchFamily="49" charset="0"/>
                <a:cs typeface="Courier New" panose="02070309020205020404" pitchFamily="49" charset="0"/>
              </a:rPr>
              <a:t>insert </a:t>
            </a:r>
            <a:r>
              <a:rPr lang="en-US" sz="1400" dirty="0" smtClean="0">
                <a:latin typeface="Courier New" panose="02070309020205020404" pitchFamily="49" charset="0"/>
                <a:cs typeface="Courier New" panose="02070309020205020404" pitchFamily="49" charset="0"/>
              </a:rPr>
              <a:t>into </a:t>
            </a:r>
            <a:r>
              <a:rPr lang="en-US" sz="1400" dirty="0" err="1" smtClean="0">
                <a:latin typeface="Courier New" panose="02070309020205020404" pitchFamily="49" charset="0"/>
                <a:cs typeface="Courier New" panose="02070309020205020404" pitchFamily="49" charset="0"/>
              </a:rPr>
              <a:t>eric</a:t>
            </a:r>
            <a:r>
              <a:rPr lang="en-US" sz="1400" dirty="0" smtClean="0">
                <a:latin typeface="Courier New" panose="02070309020205020404" pitchFamily="49" charset="0"/>
                <a:cs typeface="Courier New" panose="02070309020205020404" pitchFamily="49" charset="0"/>
              </a:rPr>
              <a:t>(c1) </a:t>
            </a:r>
            <a:r>
              <a:rPr lang="en-US" sz="1400" dirty="0">
                <a:latin typeface="Courier New" panose="02070309020205020404" pitchFamily="49" charset="0"/>
                <a:cs typeface="Courier New" panose="02070309020205020404" pitchFamily="49" charset="0"/>
              </a:rPr>
              <a:t>values</a:t>
            </a:r>
            <a:r>
              <a:rPr lang="en-US" sz="1400" dirty="0" smtClean="0">
                <a:latin typeface="Courier New" panose="02070309020205020404" pitchFamily="49" charset="0"/>
                <a:cs typeface="Courier New" panose="02070309020205020404" pitchFamily="49" charset="0"/>
              </a:rPr>
              <a:t>(“Good stuff”); </a:t>
            </a:r>
            <a:r>
              <a:rPr lang="en-US" sz="1400" dirty="0">
                <a:latin typeface="Courier New" panose="02070309020205020404" pitchFamily="49" charset="0"/>
                <a:cs typeface="Courier New" panose="02070309020205020404" pitchFamily="49" charset="0"/>
              </a:rPr>
              <a:t>1 row(s) inserted</a:t>
            </a:r>
            <a:r>
              <a:rPr lang="en-US" sz="1400" dirty="0" smtClean="0">
                <a:latin typeface="Courier New" panose="02070309020205020404" pitchFamily="49" charset="0"/>
                <a:cs typeface="Courier New" panose="02070309020205020404" pitchFamily="49" charset="0"/>
              </a:rPr>
              <a:t>.</a:t>
            </a:r>
          </a:p>
          <a:p>
            <a:pPr marL="0" indent="0">
              <a:buNone/>
            </a:pPr>
            <a:r>
              <a:rPr lang="en-US" sz="1400" dirty="0" smtClean="0">
                <a:latin typeface="Courier New" panose="02070309020205020404" pitchFamily="49" charset="0"/>
                <a:cs typeface="Courier New" panose="02070309020205020404" pitchFamily="49" charset="0"/>
              </a:rPr>
              <a:t>&gt; </a:t>
            </a:r>
            <a:r>
              <a:rPr lang="en-US" sz="1400" dirty="0">
                <a:latin typeface="Courier New" panose="02070309020205020404" pitchFamily="49" charset="0"/>
                <a:cs typeface="Courier New" panose="02070309020205020404" pitchFamily="49" charset="0"/>
              </a:rPr>
              <a:t>commit; </a:t>
            </a:r>
            <a:endParaRPr lang="en-US" sz="1400" dirty="0" smtClean="0">
              <a:latin typeface="Courier New" panose="02070309020205020404" pitchFamily="49" charset="0"/>
              <a:cs typeface="Courier New" panose="02070309020205020404" pitchFamily="49" charset="0"/>
            </a:endParaRPr>
          </a:p>
          <a:p>
            <a:pPr marL="0" indent="0">
              <a:buNone/>
            </a:pPr>
            <a:r>
              <a:rPr lang="en-US" sz="1400" dirty="0" smtClean="0">
                <a:latin typeface="Courier New" panose="02070309020205020404" pitchFamily="49" charset="0"/>
                <a:cs typeface="Courier New" panose="02070309020205020404" pitchFamily="49" charset="0"/>
              </a:rPr>
              <a:t>Data </a:t>
            </a:r>
            <a:r>
              <a:rPr lang="en-US" sz="1400" dirty="0">
                <a:latin typeface="Courier New" panose="02070309020205020404" pitchFamily="49" charset="0"/>
                <a:cs typeface="Courier New" panose="02070309020205020404" pitchFamily="49" charset="0"/>
              </a:rPr>
              <a:t>committed.</a:t>
            </a:r>
          </a:p>
        </p:txBody>
      </p:sp>
    </p:spTree>
    <p:extLst>
      <p:ext uri="{BB962C8B-B14F-4D97-AF65-F5344CB8AC3E}">
        <p14:creationId xmlns:p14="http://schemas.microsoft.com/office/powerpoint/2010/main" val="22838653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fontScale="92500" lnSpcReduction="10000"/>
          </a:bodyPr>
          <a:lstStyle/>
          <a:p>
            <a:pPr>
              <a:buNone/>
            </a:pPr>
            <a:endParaRPr lang="en-US" sz="1800" dirty="0"/>
          </a:p>
          <a:p>
            <a:pPr>
              <a:buNone/>
            </a:pPr>
            <a:r>
              <a:rPr lang="en-US" sz="1800" dirty="0"/>
              <a:t>CDC_START: 1</a:t>
            </a:r>
          </a:p>
          <a:p>
            <a:pPr>
              <a:buNone/>
            </a:pPr>
            <a:r>
              <a:rPr lang="en-US" sz="1800" b="1" dirty="0">
                <a:solidFill>
                  <a:srgbClr val="00B050"/>
                </a:solidFill>
              </a:rPr>
              <a:t>Start Reading the log records...</a:t>
            </a:r>
          </a:p>
          <a:p>
            <a:pPr>
              <a:buNone/>
            </a:pPr>
            <a:r>
              <a:rPr lang="en-US" sz="1800" dirty="0" smtClean="0"/>
              <a:t>. . . </a:t>
            </a:r>
          </a:p>
          <a:p>
            <a:pPr>
              <a:buNone/>
            </a:pPr>
            <a:r>
              <a:rPr lang="en-US" sz="1800" dirty="0" smtClean="0"/>
              <a:t>	</a:t>
            </a:r>
            <a:r>
              <a:rPr lang="en-US" sz="1800" b="1" dirty="0" err="1" smtClean="0">
                <a:solidFill>
                  <a:srgbClr val="FF0000"/>
                </a:solidFill>
              </a:rPr>
              <a:t>printf</a:t>
            </a:r>
            <a:r>
              <a:rPr lang="en-US" sz="1800" b="1" dirty="0">
                <a:solidFill>
                  <a:srgbClr val="FF0000"/>
                </a:solidFill>
              </a:rPr>
              <a:t>("\</a:t>
            </a:r>
            <a:r>
              <a:rPr lang="en-US" sz="1800" b="1" dirty="0" err="1">
                <a:solidFill>
                  <a:srgbClr val="FF0000"/>
                </a:solidFill>
              </a:rPr>
              <a:t>tSchema</a:t>
            </a:r>
            <a:r>
              <a:rPr lang="en-US" sz="1800" b="1" dirty="0">
                <a:solidFill>
                  <a:srgbClr val="FF0000"/>
                </a:solidFill>
              </a:rPr>
              <a:t> for Table is: '%s'\n", </a:t>
            </a:r>
            <a:r>
              <a:rPr lang="en-US" sz="1800" b="1" dirty="0" err="1" smtClean="0">
                <a:solidFill>
                  <a:srgbClr val="FF0000"/>
                </a:solidFill>
              </a:rPr>
              <a:t>coldesc</a:t>
            </a:r>
            <a:r>
              <a:rPr lang="en-US" sz="1800" b="1" dirty="0" smtClean="0">
                <a:solidFill>
                  <a:srgbClr val="FF0000"/>
                </a:solidFill>
              </a:rPr>
              <a:t>);</a:t>
            </a:r>
            <a:endParaRPr lang="en-US" sz="1800" b="1" dirty="0">
              <a:solidFill>
                <a:srgbClr val="FF0000"/>
              </a:solidFill>
            </a:endParaRPr>
          </a:p>
          <a:p>
            <a:pPr>
              <a:buNone/>
            </a:pPr>
            <a:r>
              <a:rPr lang="en-US" sz="1800" dirty="0"/>
              <a:t>       </a:t>
            </a:r>
            <a:r>
              <a:rPr lang="en-US" sz="1800" b="1" dirty="0" smtClean="0"/>
              <a:t>Schema </a:t>
            </a:r>
            <a:r>
              <a:rPr lang="en-US" sz="1800" b="1" dirty="0"/>
              <a:t>for Table is: 'c1 serial, c2 </a:t>
            </a:r>
            <a:r>
              <a:rPr lang="en-US" sz="1800" b="1" dirty="0" err="1"/>
              <a:t>datetime</a:t>
            </a:r>
            <a:r>
              <a:rPr lang="en-US" sz="1800" b="1" dirty="0"/>
              <a:t> year to fraction(5), c3 char(20), c5 integer, c6 date, c4 varchar(20,0)'</a:t>
            </a:r>
          </a:p>
          <a:p>
            <a:pPr>
              <a:buNone/>
            </a:pPr>
            <a:r>
              <a:rPr lang="en-US" sz="1800" dirty="0"/>
              <a:t>       </a:t>
            </a:r>
            <a:r>
              <a:rPr lang="en-US" sz="1800" dirty="0" smtClean="0"/>
              <a:t>Schema matches: </a:t>
            </a:r>
            <a:r>
              <a:rPr lang="en-US" sz="1800" dirty="0"/>
              <a:t>PASSED</a:t>
            </a:r>
          </a:p>
          <a:p>
            <a:pPr>
              <a:buNone/>
            </a:pPr>
            <a:endParaRPr lang="en-US" sz="1800" dirty="0" smtClean="0"/>
          </a:p>
          <a:p>
            <a:pPr>
              <a:buNone/>
            </a:pPr>
            <a:r>
              <a:rPr lang="en-US" sz="1300" dirty="0" smtClean="0">
                <a:latin typeface="Courier New" panose="02070309020205020404" pitchFamily="49" charset="0"/>
                <a:cs typeface="Courier New" panose="02070309020205020404" pitchFamily="49" charset="0"/>
              </a:rPr>
              <a:t>CDC_REC_TABSCHEMA record </a:t>
            </a:r>
            <a:r>
              <a:rPr lang="en-US" sz="1300" dirty="0" err="1" smtClean="0">
                <a:latin typeface="Courier New" panose="02070309020205020404" pitchFamily="49" charset="0"/>
                <a:cs typeface="Courier New" panose="02070309020205020404" pitchFamily="49" charset="0"/>
              </a:rPr>
              <a:t>databuf</a:t>
            </a:r>
            <a:r>
              <a:rPr lang="en-US" sz="1300" dirty="0" smtClean="0">
                <a:latin typeface="Courier New" panose="02070309020205020404" pitchFamily="49" charset="0"/>
                <a:cs typeface="Courier New" panose="02070309020205020404" pitchFamily="49" charset="0"/>
              </a:rPr>
              <a:t> maps to </a:t>
            </a:r>
          </a:p>
          <a:p>
            <a:pPr>
              <a:buNone/>
            </a:pPr>
            <a:endParaRPr lang="en-US" sz="1300" dirty="0" smtClean="0">
              <a:latin typeface="Courier New" panose="02070309020205020404" pitchFamily="49" charset="0"/>
              <a:cs typeface="Courier New" panose="02070309020205020404" pitchFamily="49" charset="0"/>
            </a:endParaRPr>
          </a:p>
          <a:p>
            <a:pPr>
              <a:buNone/>
            </a:pPr>
            <a:r>
              <a:rPr lang="fr-FR" sz="1300" dirty="0" err="1">
                <a:latin typeface="Courier New" panose="02070309020205020404" pitchFamily="49" charset="0"/>
                <a:cs typeface="Courier New" panose="02070309020205020404" pitchFamily="49" charset="0"/>
              </a:rPr>
              <a:t>typedef</a:t>
            </a:r>
            <a:r>
              <a:rPr lang="fr-FR" sz="1300" dirty="0">
                <a:latin typeface="Courier New" panose="02070309020205020404" pitchFamily="49" charset="0"/>
                <a:cs typeface="Courier New" panose="02070309020205020404" pitchFamily="49" charset="0"/>
              </a:rPr>
              <a:t> </a:t>
            </a:r>
            <a:r>
              <a:rPr lang="fr-FR" sz="1300" dirty="0" err="1">
                <a:latin typeface="Courier New" panose="02070309020205020404" pitchFamily="49" charset="0"/>
                <a:cs typeface="Courier New" panose="02070309020205020404" pitchFamily="49" charset="0"/>
              </a:rPr>
              <a:t>struct</a:t>
            </a:r>
            <a:r>
              <a:rPr lang="fr-FR" sz="1300" dirty="0">
                <a:latin typeface="Courier New" panose="02070309020205020404" pitchFamily="49" charset="0"/>
                <a:cs typeface="Courier New" panose="02070309020205020404" pitchFamily="49" charset="0"/>
              </a:rPr>
              <a:t> </a:t>
            </a:r>
            <a:r>
              <a:rPr lang="fr-FR" sz="1300" dirty="0" err="1">
                <a:latin typeface="Courier New" panose="02070309020205020404" pitchFamily="49" charset="0"/>
                <a:cs typeface="Courier New" panose="02070309020205020404" pitchFamily="49" charset="0"/>
              </a:rPr>
              <a:t>rec_tabschema</a:t>
            </a:r>
            <a:endParaRPr lang="fr-FR" sz="1300" dirty="0">
              <a:latin typeface="Courier New" panose="02070309020205020404" pitchFamily="49" charset="0"/>
              <a:cs typeface="Courier New" panose="02070309020205020404" pitchFamily="49" charset="0"/>
            </a:endParaRPr>
          </a:p>
          <a:p>
            <a:pPr>
              <a:buNone/>
            </a:pP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char4_t    </a:t>
            </a:r>
            <a:r>
              <a:rPr lang="fr-FR" sz="1300" dirty="0" err="1">
                <a:latin typeface="Courier New" panose="02070309020205020404" pitchFamily="49" charset="0"/>
                <a:cs typeface="Courier New" panose="02070309020205020404" pitchFamily="49" charset="0"/>
              </a:rPr>
              <a:t>userdata</a:t>
            </a: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char4_t    </a:t>
            </a:r>
            <a:r>
              <a:rPr lang="fr-FR" sz="1300" dirty="0" err="1">
                <a:latin typeface="Courier New" panose="02070309020205020404" pitchFamily="49" charset="0"/>
                <a:cs typeface="Courier New" panose="02070309020205020404" pitchFamily="49" charset="0"/>
              </a:rPr>
              <a:t>reserved</a:t>
            </a: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char4_t    </a:t>
            </a:r>
            <a:r>
              <a:rPr lang="fr-FR" sz="1300" dirty="0" err="1">
                <a:latin typeface="Courier New" panose="02070309020205020404" pitchFamily="49" charset="0"/>
                <a:cs typeface="Courier New" panose="02070309020205020404" pitchFamily="49" charset="0"/>
              </a:rPr>
              <a:t>fixedcolwidth</a:t>
            </a: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char4_t    </a:t>
            </a:r>
            <a:r>
              <a:rPr lang="fr-FR" sz="1300" dirty="0" err="1">
                <a:latin typeface="Courier New" panose="02070309020205020404" pitchFamily="49" charset="0"/>
                <a:cs typeface="Courier New" panose="02070309020205020404" pitchFamily="49" charset="0"/>
              </a:rPr>
              <a:t>no_fixedcol</a:t>
            </a: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char4_t    </a:t>
            </a:r>
            <a:r>
              <a:rPr lang="fr-FR" sz="1300" dirty="0" err="1">
                <a:latin typeface="Courier New" panose="02070309020205020404" pitchFamily="49" charset="0"/>
                <a:cs typeface="Courier New" panose="02070309020205020404" pitchFamily="49" charset="0"/>
              </a:rPr>
              <a:t>no_varcol</a:t>
            </a:r>
            <a:r>
              <a:rPr lang="fr-FR" sz="1300" dirty="0">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a:t>
            </a:r>
            <a:r>
              <a:rPr lang="fr-FR" sz="1300" b="1" dirty="0">
                <a:solidFill>
                  <a:srgbClr val="FF0000"/>
                </a:solidFill>
                <a:latin typeface="Courier New" panose="02070309020205020404" pitchFamily="49" charset="0"/>
                <a:cs typeface="Courier New" panose="02070309020205020404" pitchFamily="49" charset="0"/>
              </a:rPr>
              <a:t>char4_t    </a:t>
            </a:r>
            <a:r>
              <a:rPr lang="fr-FR" sz="1300" b="1" dirty="0" err="1">
                <a:solidFill>
                  <a:srgbClr val="FF0000"/>
                </a:solidFill>
                <a:latin typeface="Courier New" panose="02070309020205020404" pitchFamily="49" charset="0"/>
                <a:cs typeface="Courier New" panose="02070309020205020404" pitchFamily="49" charset="0"/>
              </a:rPr>
              <a:t>coldesc</a:t>
            </a:r>
            <a:r>
              <a:rPr lang="fr-FR" sz="1300" b="1" dirty="0">
                <a:solidFill>
                  <a:srgbClr val="FF0000"/>
                </a:solidFill>
                <a:latin typeface="Courier New" panose="02070309020205020404" pitchFamily="49" charset="0"/>
                <a:cs typeface="Courier New" panose="02070309020205020404" pitchFamily="49" charset="0"/>
              </a:rPr>
              <a:t>;</a:t>
            </a:r>
          </a:p>
          <a:p>
            <a:pPr>
              <a:buNone/>
            </a:pPr>
            <a:r>
              <a:rPr lang="fr-FR" sz="1300" dirty="0">
                <a:latin typeface="Courier New" panose="02070309020205020404" pitchFamily="49" charset="0"/>
                <a:cs typeface="Courier New" panose="02070309020205020404" pitchFamily="49" charset="0"/>
              </a:rPr>
              <a:t>} </a:t>
            </a:r>
            <a:r>
              <a:rPr lang="fr-FR" sz="1300" dirty="0" err="1">
                <a:latin typeface="Courier New" panose="02070309020205020404" pitchFamily="49" charset="0"/>
                <a:cs typeface="Courier New" panose="02070309020205020404" pitchFamily="49" charset="0"/>
              </a:rPr>
              <a:t>rec_tabschema_t</a:t>
            </a:r>
            <a:r>
              <a:rPr lang="fr-FR" sz="1300" dirty="0">
                <a:latin typeface="Courier New" panose="02070309020205020404" pitchFamily="49" charset="0"/>
                <a:cs typeface="Courier New" panose="02070309020205020404" pitchFamily="49" charset="0"/>
              </a:rPr>
              <a:t>;</a:t>
            </a:r>
          </a:p>
          <a:p>
            <a:pPr>
              <a:buNone/>
            </a:pPr>
            <a:endParaRPr lang="en-US" sz="1800" dirty="0" smtClean="0"/>
          </a:p>
          <a:p>
            <a:pPr>
              <a:buNone/>
            </a:pPr>
            <a:endParaRPr lang="en-US" sz="1800" dirty="0" smtClean="0"/>
          </a:p>
        </p:txBody>
      </p:sp>
    </p:spTree>
    <p:extLst>
      <p:ext uri="{BB962C8B-B14F-4D97-AF65-F5344CB8AC3E}">
        <p14:creationId xmlns:p14="http://schemas.microsoft.com/office/powerpoint/2010/main" val="6883999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a:t>CDC_START: 1</a:t>
            </a:r>
          </a:p>
          <a:p>
            <a:pPr>
              <a:buNone/>
            </a:pPr>
            <a:r>
              <a:rPr lang="en-US" sz="1800" dirty="0"/>
              <a:t>Start Reading the log records...</a:t>
            </a:r>
          </a:p>
          <a:p>
            <a:pPr>
              <a:buNone/>
            </a:pPr>
            <a:r>
              <a:rPr lang="en-US" sz="1800" dirty="0" smtClean="0"/>
              <a:t>	</a:t>
            </a:r>
            <a:r>
              <a:rPr lang="en-US" sz="1800" dirty="0" err="1" smtClean="0"/>
              <a:t>TabNum</a:t>
            </a:r>
            <a:r>
              <a:rPr lang="en-US" sz="1800" dirty="0" smtClean="0"/>
              <a:t> </a:t>
            </a:r>
            <a:r>
              <a:rPr lang="en-US" sz="1800" dirty="0"/>
              <a:t>: 0</a:t>
            </a:r>
          </a:p>
          <a:p>
            <a:pPr>
              <a:buNone/>
            </a:pPr>
            <a:r>
              <a:rPr lang="en-US" sz="1800" dirty="0"/>
              <a:t>       </a:t>
            </a:r>
            <a:r>
              <a:rPr lang="en-US" sz="1800" dirty="0" smtClean="0"/>
              <a:t>Fixed </a:t>
            </a:r>
            <a:r>
              <a:rPr lang="en-US" sz="1800" dirty="0"/>
              <a:t>length column size (total) : 43</a:t>
            </a:r>
          </a:p>
          <a:p>
            <a:pPr>
              <a:buNone/>
            </a:pPr>
            <a:r>
              <a:rPr lang="en-US" sz="1800" dirty="0"/>
              <a:t>       </a:t>
            </a:r>
            <a:r>
              <a:rPr lang="en-US" sz="1800" dirty="0" smtClean="0"/>
              <a:t>Number </a:t>
            </a:r>
            <a:r>
              <a:rPr lang="en-US" sz="1800" dirty="0"/>
              <a:t>of fixed length column is 5</a:t>
            </a:r>
          </a:p>
          <a:p>
            <a:pPr>
              <a:buNone/>
            </a:pPr>
            <a:r>
              <a:rPr lang="en-US" sz="1800" dirty="0"/>
              <a:t>       </a:t>
            </a:r>
            <a:r>
              <a:rPr lang="en-US" sz="1800" dirty="0" smtClean="0"/>
              <a:t>Number </a:t>
            </a:r>
            <a:r>
              <a:rPr lang="en-US" sz="1800" dirty="0"/>
              <a:t>of variable length column is 1</a:t>
            </a:r>
          </a:p>
          <a:p>
            <a:pPr>
              <a:buNone/>
            </a:pPr>
            <a:r>
              <a:rPr lang="en-US" sz="1800" dirty="0"/>
              <a:t>       </a:t>
            </a:r>
            <a:r>
              <a:rPr lang="en-US" sz="1800" dirty="0" smtClean="0"/>
              <a:t>Schema </a:t>
            </a:r>
            <a:r>
              <a:rPr lang="en-US" sz="1800" dirty="0"/>
              <a:t>for Table is: 'c1 serial, c2 </a:t>
            </a:r>
            <a:r>
              <a:rPr lang="en-US" sz="1800" dirty="0" err="1"/>
              <a:t>datetime</a:t>
            </a:r>
            <a:r>
              <a:rPr lang="en-US" sz="1800" dirty="0"/>
              <a:t> year to fraction(5), c3 char(20), c5 integer, c6 date, c4 varchar(20,0)'</a:t>
            </a:r>
          </a:p>
          <a:p>
            <a:pPr>
              <a:buNone/>
            </a:pPr>
            <a:r>
              <a:rPr lang="en-US" sz="1800" dirty="0"/>
              <a:t>       </a:t>
            </a:r>
            <a:r>
              <a:rPr lang="en-US" sz="1800" dirty="0" smtClean="0"/>
              <a:t>Schema matches: </a:t>
            </a:r>
            <a:r>
              <a:rPr lang="en-US" sz="1800" dirty="0"/>
              <a:t>PASSED</a:t>
            </a:r>
          </a:p>
          <a:p>
            <a:pPr>
              <a:buNone/>
            </a:pPr>
            <a:r>
              <a:rPr lang="en-US" sz="1800" b="1" dirty="0">
                <a:solidFill>
                  <a:srgbClr val="FF0000"/>
                </a:solidFill>
              </a:rPr>
              <a:t>CREATE TEMP TABLE apitest03741186( c1 serial, c2 </a:t>
            </a:r>
            <a:r>
              <a:rPr lang="en-US" sz="1800" b="1" dirty="0" err="1">
                <a:solidFill>
                  <a:srgbClr val="FF0000"/>
                </a:solidFill>
              </a:rPr>
              <a:t>datetime</a:t>
            </a:r>
            <a:r>
              <a:rPr lang="en-US" sz="1800" b="1" dirty="0">
                <a:solidFill>
                  <a:srgbClr val="FF0000"/>
                </a:solidFill>
              </a:rPr>
              <a:t> year to fraction(5), c3 char(20), c5 integer, c6 date, c4 varchar(20,0) )</a:t>
            </a:r>
          </a:p>
          <a:p>
            <a:pPr>
              <a:buNone/>
            </a:pPr>
            <a:endParaRPr lang="en-US" sz="1800" dirty="0" smtClean="0"/>
          </a:p>
        </p:txBody>
      </p:sp>
    </p:spTree>
    <p:extLst>
      <p:ext uri="{BB962C8B-B14F-4D97-AF65-F5344CB8AC3E}">
        <p14:creationId xmlns:p14="http://schemas.microsoft.com/office/powerpoint/2010/main" val="8093695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a:t>./</a:t>
            </a:r>
            <a:r>
              <a:rPr lang="en-US" sz="1800" dirty="0" err="1"/>
              <a:t>cdconinit</a:t>
            </a:r>
            <a:r>
              <a:rPr lang="en-US" sz="1800" dirty="0"/>
              <a:t> -D ${DBNAME} -T </a:t>
            </a:r>
            <a:r>
              <a:rPr lang="en-US" sz="1800" dirty="0" err="1"/>
              <a:t>informix.paulcdc</a:t>
            </a:r>
            <a:r>
              <a:rPr lang="en-US" sz="1800" dirty="0"/>
              <a:t> -C "c1,c2,c3,c4,c5,c6" -L 9724:0x0</a:t>
            </a:r>
          </a:p>
          <a:p>
            <a:pPr>
              <a:buNone/>
            </a:pPr>
            <a:r>
              <a:rPr lang="en-US" sz="1800" dirty="0" smtClean="0"/>
              <a:t>. . . . </a:t>
            </a:r>
          </a:p>
          <a:p>
            <a:pPr>
              <a:buNone/>
            </a:pPr>
            <a:endParaRPr lang="en-US" sz="1800" dirty="0"/>
          </a:p>
          <a:p>
            <a:pPr>
              <a:buNone/>
            </a:pPr>
            <a:r>
              <a:rPr lang="en-US" sz="1200" dirty="0">
                <a:latin typeface="Courier New" panose="02070309020205020404" pitchFamily="49" charset="0"/>
                <a:cs typeface="Courier New" panose="02070309020205020404" pitchFamily="49" charset="0"/>
              </a:rPr>
              <a:t>[0] LSN = 9724:0xabf0018 [41764442275864] TXID = 226 Time 2022-07-12 13:45:35</a:t>
            </a:r>
          </a:p>
          <a:p>
            <a:pPr>
              <a:buNone/>
            </a:pPr>
            <a:r>
              <a:rPr lang="en-US" sz="1200" dirty="0">
                <a:latin typeface="Courier New" panose="02070309020205020404" pitchFamily="49" charset="0"/>
                <a:cs typeface="Courier New" panose="02070309020205020404" pitchFamily="49" charset="0"/>
              </a:rPr>
              <a:t>Bytesread:94 [265] Error:0 SQLCODE:0</a:t>
            </a:r>
          </a:p>
          <a:p>
            <a:pPr>
              <a:buNone/>
            </a:pPr>
            <a:r>
              <a:rPr lang="en-US" sz="1200" dirty="0">
                <a:latin typeface="Courier New" panose="02070309020205020404" pitchFamily="49" charset="0"/>
                <a:cs typeface="Courier New" panose="02070309020205020404" pitchFamily="49" charset="0"/>
              </a:rPr>
              <a:t>{SQL} INSERT INTO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(c1,c2,c3,c5,c6,c4) values(1,'2022-07-12 13:45:36.35200','2022-07-12 13:45',0,'2022/07/12','some stuff</a:t>
            </a:r>
            <a:r>
              <a:rPr lang="en-US" sz="1200" dirty="0" smtClean="0">
                <a:latin typeface="Courier New" panose="02070309020205020404" pitchFamily="49" charset="0"/>
                <a:cs typeface="Courier New" panose="02070309020205020404" pitchFamily="49" charset="0"/>
              </a:rPr>
              <a:t>');</a:t>
            </a:r>
          </a:p>
          <a:p>
            <a:pPr>
              <a:buNone/>
            </a:pPr>
            <a:endParaRPr lang="en-US" sz="1200" dirty="0" smtClean="0">
              <a:latin typeface="Courier New" panose="02070309020205020404" pitchFamily="49" charset="0"/>
              <a:cs typeface="Courier New" panose="02070309020205020404" pitchFamily="49" charset="0"/>
            </a:endParaRPr>
          </a:p>
          <a:p>
            <a:pPr>
              <a:buNone/>
            </a:pPr>
            <a:r>
              <a:rPr lang="en-US" sz="1200" dirty="0" smtClean="0">
                <a:latin typeface="Courier New" panose="02070309020205020404" pitchFamily="49" charset="0"/>
                <a:cs typeface="Courier New" panose="02070309020205020404" pitchFamily="49" charset="0"/>
              </a:rPr>
              <a:t>Bytesread:40 </a:t>
            </a:r>
            <a:r>
              <a:rPr lang="en-US" sz="1200" dirty="0">
                <a:latin typeface="Courier New" panose="02070309020205020404" pitchFamily="49" charset="0"/>
                <a:cs typeface="Courier New" panose="02070309020205020404" pitchFamily="49" charset="0"/>
              </a:rPr>
              <a:t>[341] Error:0 SQLCODE:0</a:t>
            </a:r>
          </a:p>
          <a:p>
            <a:pPr>
              <a:buNone/>
            </a:pPr>
            <a:endParaRPr lang="en-US" sz="1200" dirty="0">
              <a:latin typeface="Courier New" panose="02070309020205020404" pitchFamily="49" charset="0"/>
              <a:cs typeface="Courier New" panose="02070309020205020404" pitchFamily="49" charset="0"/>
            </a:endParaRPr>
          </a:p>
          <a:p>
            <a:pPr>
              <a:buNone/>
            </a:pPr>
            <a:r>
              <a:rPr lang="en-US" sz="1200" dirty="0">
                <a:latin typeface="Courier New" panose="02070309020205020404" pitchFamily="49" charset="0"/>
                <a:cs typeface="Courier New" panose="02070309020205020404" pitchFamily="49" charset="0"/>
              </a:rPr>
              <a:t>[0] LSN = 9724:0xabfc018 [41764442325016] TXID = 150 Time 2022-07-12 13:45:42</a:t>
            </a:r>
          </a:p>
          <a:p>
            <a:pPr>
              <a:buNone/>
            </a:pPr>
            <a:r>
              <a:rPr lang="en-US" sz="1200" dirty="0">
                <a:latin typeface="Courier New" panose="02070309020205020404" pitchFamily="49" charset="0"/>
                <a:cs typeface="Courier New" panose="02070309020205020404" pitchFamily="49" charset="0"/>
              </a:rPr>
              <a:t>Bytesread:94 [435] Error:0 SQLCODE:0</a:t>
            </a:r>
          </a:p>
          <a:p>
            <a:pPr>
              <a:buNone/>
            </a:pPr>
            <a:r>
              <a:rPr lang="en-US" sz="1200" dirty="0">
                <a:latin typeface="Courier New" panose="02070309020205020404" pitchFamily="49" charset="0"/>
                <a:cs typeface="Courier New" panose="02070309020205020404" pitchFamily="49" charset="0"/>
              </a:rPr>
              <a:t>{SQL} INSERT INTO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(c1,c2,c3,c5,c6,c4) values(1,'2022-07-12 13:45:38.05600','2022-07-12 13:45',0,'2022/07/12','some stuff');</a:t>
            </a:r>
          </a:p>
          <a:p>
            <a:pPr>
              <a:buNone/>
            </a:pPr>
            <a:r>
              <a:rPr lang="en-US" sz="1200" dirty="0">
                <a:latin typeface="Courier New" panose="02070309020205020404" pitchFamily="49" charset="0"/>
                <a:cs typeface="Courier New" panose="02070309020205020404" pitchFamily="49" charset="0"/>
              </a:rPr>
              <a:t>Bytesread:36 [471] Error:0 SQLCODE:0</a:t>
            </a:r>
          </a:p>
          <a:p>
            <a:pPr>
              <a:buNone/>
            </a:pPr>
            <a:endParaRPr lang="en-US" sz="1800" dirty="0" smtClean="0"/>
          </a:p>
          <a:p>
            <a:pPr>
              <a:buNone/>
            </a:pPr>
            <a:endParaRPr lang="en-US" sz="1800" dirty="0"/>
          </a:p>
          <a:p>
            <a:pPr>
              <a:buNone/>
            </a:pPr>
            <a:endParaRPr lang="en-US" sz="1800" dirty="0" smtClean="0"/>
          </a:p>
        </p:txBody>
      </p:sp>
    </p:spTree>
    <p:extLst>
      <p:ext uri="{BB962C8B-B14F-4D97-AF65-F5344CB8AC3E}">
        <p14:creationId xmlns:p14="http://schemas.microsoft.com/office/powerpoint/2010/main" val="26278673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p>
          <a:p>
            <a:pPr>
              <a:buNone/>
            </a:pPr>
            <a:r>
              <a:rPr lang="en-US" sz="1800" dirty="0"/>
              <a:t>./</a:t>
            </a:r>
            <a:r>
              <a:rPr lang="en-US" sz="1800" dirty="0" err="1"/>
              <a:t>cdconinit</a:t>
            </a:r>
            <a:r>
              <a:rPr lang="en-US" sz="1800" dirty="0"/>
              <a:t> -D ${DBNAME} -T </a:t>
            </a:r>
            <a:r>
              <a:rPr lang="en-US" sz="1800" dirty="0" err="1"/>
              <a:t>informix.paulcdc</a:t>
            </a:r>
            <a:r>
              <a:rPr lang="en-US" sz="1800" dirty="0"/>
              <a:t> -C "c1,c2,c3,c4,c5,c6" -L 9724:0x0</a:t>
            </a:r>
          </a:p>
          <a:p>
            <a:pPr>
              <a:buNone/>
            </a:pPr>
            <a:r>
              <a:rPr lang="en-US" sz="1800" dirty="0" smtClean="0"/>
              <a:t>. . . . </a:t>
            </a:r>
          </a:p>
          <a:p>
            <a:pPr>
              <a:buNone/>
            </a:pPr>
            <a:endParaRPr lang="en-US" sz="1800" dirty="0"/>
          </a:p>
          <a:p>
            <a:pPr>
              <a:buNone/>
            </a:pPr>
            <a:r>
              <a:rPr lang="en-US" sz="1200" dirty="0">
                <a:latin typeface="Courier New" panose="02070309020205020404" pitchFamily="49" charset="0"/>
                <a:cs typeface="Courier New" panose="02070309020205020404" pitchFamily="49" charset="0"/>
              </a:rPr>
              <a:t>Bytesread:87 [9658] Error:0 SQLCODE:0</a:t>
            </a:r>
          </a:p>
          <a:p>
            <a:pPr>
              <a:buNone/>
            </a:pPr>
            <a:r>
              <a:rPr lang="en-US" sz="1200" dirty="0">
                <a:latin typeface="Courier New" panose="02070309020205020404" pitchFamily="49" charset="0"/>
                <a:cs typeface="Courier New" panose="02070309020205020404" pitchFamily="49" charset="0"/>
              </a:rPr>
              <a:t>Bytesread:91 [9749] Error:0 SQLCODE:0</a:t>
            </a:r>
          </a:p>
          <a:p>
            <a:pPr>
              <a:buNone/>
            </a:pPr>
            <a:r>
              <a:rPr lang="en-US" sz="1200" dirty="0">
                <a:latin typeface="Courier New" panose="02070309020205020404" pitchFamily="49" charset="0"/>
                <a:cs typeface="Courier New" panose="02070309020205020404" pitchFamily="49" charset="0"/>
              </a:rPr>
              <a:t>{SQL} UPDATE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SET  c5 = 2, c4 =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  WHERE  c1 = </a:t>
            </a:r>
            <a:r>
              <a:rPr lang="en-US" sz="1200" dirty="0" smtClean="0">
                <a:latin typeface="Courier New" panose="02070309020205020404" pitchFamily="49" charset="0"/>
                <a:cs typeface="Courier New" panose="02070309020205020404" pitchFamily="49" charset="0"/>
              </a:rPr>
              <a:t>1 AND </a:t>
            </a:r>
            <a:r>
              <a:rPr lang="en-US" sz="1200" dirty="0">
                <a:latin typeface="Courier New" panose="02070309020205020404" pitchFamily="49" charset="0"/>
                <a:cs typeface="Courier New" panose="02070309020205020404" pitchFamily="49" charset="0"/>
              </a:rPr>
              <a:t>c2 = '2022-05-31 </a:t>
            </a:r>
            <a:r>
              <a:rPr lang="en-US" sz="1200" dirty="0" smtClean="0">
                <a:latin typeface="Courier New" panose="02070309020205020404" pitchFamily="49" charset="0"/>
                <a:cs typeface="Courier New" panose="02070309020205020404" pitchFamily="49" charset="0"/>
              </a:rPr>
              <a:t>18:37:22.59500‘ AND </a:t>
            </a:r>
            <a:r>
              <a:rPr lang="en-US" sz="1200" dirty="0">
                <a:latin typeface="Courier New" panose="02070309020205020404" pitchFamily="49" charset="0"/>
                <a:cs typeface="Courier New" panose="02070309020205020404" pitchFamily="49" charset="0"/>
              </a:rPr>
              <a:t>c3 = '2022-05-31 </a:t>
            </a:r>
            <a:r>
              <a:rPr lang="en-US" sz="1200" dirty="0" smtClean="0">
                <a:latin typeface="Courier New" panose="02070309020205020404" pitchFamily="49" charset="0"/>
                <a:cs typeface="Courier New" panose="02070309020205020404" pitchFamily="49" charset="0"/>
              </a:rPr>
              <a:t>18:37‘ AND </a:t>
            </a:r>
            <a:r>
              <a:rPr lang="en-US" sz="1200" dirty="0">
                <a:latin typeface="Courier New" panose="02070309020205020404" pitchFamily="49" charset="0"/>
                <a:cs typeface="Courier New" panose="02070309020205020404" pitchFamily="49" charset="0"/>
              </a:rPr>
              <a:t>c5 = </a:t>
            </a:r>
            <a:r>
              <a:rPr lang="en-US" sz="1200" dirty="0" smtClean="0">
                <a:latin typeface="Courier New" panose="02070309020205020404" pitchFamily="49" charset="0"/>
                <a:cs typeface="Courier New" panose="02070309020205020404" pitchFamily="49" charset="0"/>
              </a:rPr>
              <a:t>1 AND </a:t>
            </a:r>
            <a:r>
              <a:rPr lang="en-US" sz="1200" dirty="0">
                <a:latin typeface="Courier New" panose="02070309020205020404" pitchFamily="49" charset="0"/>
                <a:cs typeface="Courier New" panose="02070309020205020404" pitchFamily="49" charset="0"/>
              </a:rPr>
              <a:t>c6 = </a:t>
            </a:r>
            <a:r>
              <a:rPr lang="en-US" sz="1200" dirty="0" smtClean="0">
                <a:latin typeface="Courier New" panose="02070309020205020404" pitchFamily="49" charset="0"/>
                <a:cs typeface="Courier New" panose="02070309020205020404" pitchFamily="49" charset="0"/>
              </a:rPr>
              <a:t>'2022/05/31‘ AND </a:t>
            </a:r>
            <a:r>
              <a:rPr lang="en-US" sz="1200" dirty="0">
                <a:latin typeface="Courier New" panose="02070309020205020404" pitchFamily="49" charset="0"/>
                <a:cs typeface="Courier New" panose="02070309020205020404" pitchFamily="49" charset="0"/>
              </a:rPr>
              <a:t>c4 =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Bytesread:87 [9836] Error:0 SQLCODE:0</a:t>
            </a:r>
          </a:p>
          <a:p>
            <a:pPr>
              <a:buNone/>
            </a:pPr>
            <a:r>
              <a:rPr lang="en-US" sz="1200" dirty="0">
                <a:latin typeface="Courier New" panose="02070309020205020404" pitchFamily="49" charset="0"/>
                <a:cs typeface="Courier New" panose="02070309020205020404" pitchFamily="49" charset="0"/>
              </a:rPr>
              <a:t>Bytesread:91 [9927] Error:0 SQLCODE:0</a:t>
            </a:r>
          </a:p>
          <a:p>
            <a:pPr>
              <a:buNone/>
            </a:pPr>
            <a:r>
              <a:rPr lang="en-US" sz="1200" dirty="0">
                <a:latin typeface="Courier New" panose="02070309020205020404" pitchFamily="49" charset="0"/>
                <a:cs typeface="Courier New" panose="02070309020205020404" pitchFamily="49" charset="0"/>
              </a:rPr>
              <a:t>{SQL} UPDATE </a:t>
            </a:r>
            <a:r>
              <a:rPr lang="en-US" sz="1200" dirty="0" err="1">
                <a:latin typeface="Courier New" panose="02070309020205020404" pitchFamily="49" charset="0"/>
                <a:cs typeface="Courier New" panose="02070309020205020404" pitchFamily="49" charset="0"/>
              </a:rPr>
              <a:t>informix.paulcdc</a:t>
            </a:r>
            <a:r>
              <a:rPr lang="en-US" sz="1200" dirty="0">
                <a:latin typeface="Courier New" panose="02070309020205020404" pitchFamily="49" charset="0"/>
                <a:cs typeface="Courier New" panose="02070309020205020404" pitchFamily="49" charset="0"/>
              </a:rPr>
              <a:t> SET  c5 = 2, c4 =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  WHERE  c1 = </a:t>
            </a:r>
            <a:r>
              <a:rPr lang="en-US" sz="1200" dirty="0" smtClean="0">
                <a:latin typeface="Courier New" panose="02070309020205020404" pitchFamily="49" charset="0"/>
                <a:cs typeface="Courier New" panose="02070309020205020404" pitchFamily="49" charset="0"/>
              </a:rPr>
              <a:t>1 AND </a:t>
            </a:r>
            <a:r>
              <a:rPr lang="en-US" sz="1200" dirty="0">
                <a:latin typeface="Courier New" panose="02070309020205020404" pitchFamily="49" charset="0"/>
                <a:cs typeface="Courier New" panose="02070309020205020404" pitchFamily="49" charset="0"/>
              </a:rPr>
              <a:t>c2 = '2022-05-31 </a:t>
            </a:r>
            <a:r>
              <a:rPr lang="en-US" sz="1200" dirty="0" smtClean="0">
                <a:latin typeface="Courier New" panose="02070309020205020404" pitchFamily="49" charset="0"/>
                <a:cs typeface="Courier New" panose="02070309020205020404" pitchFamily="49" charset="0"/>
              </a:rPr>
              <a:t>18:37:25.50200' AND </a:t>
            </a:r>
            <a:r>
              <a:rPr lang="en-US" sz="1200" dirty="0">
                <a:latin typeface="Courier New" panose="02070309020205020404" pitchFamily="49" charset="0"/>
                <a:cs typeface="Courier New" panose="02070309020205020404" pitchFamily="49" charset="0"/>
              </a:rPr>
              <a:t>c3 = '2022-05-31 </a:t>
            </a:r>
            <a:r>
              <a:rPr lang="en-US" sz="1200" dirty="0" smtClean="0">
                <a:latin typeface="Courier New" panose="02070309020205020404" pitchFamily="49" charset="0"/>
                <a:cs typeface="Courier New" panose="02070309020205020404" pitchFamily="49" charset="0"/>
              </a:rPr>
              <a:t>18:37‘ AND </a:t>
            </a:r>
            <a:r>
              <a:rPr lang="en-US" sz="1200" dirty="0">
                <a:latin typeface="Courier New" panose="02070309020205020404" pitchFamily="49" charset="0"/>
                <a:cs typeface="Courier New" panose="02070309020205020404" pitchFamily="49" charset="0"/>
              </a:rPr>
              <a:t>c5 = </a:t>
            </a:r>
            <a:r>
              <a:rPr lang="en-US" sz="1200" dirty="0" smtClean="0">
                <a:latin typeface="Courier New" panose="02070309020205020404" pitchFamily="49" charset="0"/>
                <a:cs typeface="Courier New" panose="02070309020205020404" pitchFamily="49" charset="0"/>
              </a:rPr>
              <a:t>1 AND </a:t>
            </a:r>
            <a:r>
              <a:rPr lang="en-US" sz="1200" dirty="0">
                <a:latin typeface="Courier New" panose="02070309020205020404" pitchFamily="49" charset="0"/>
                <a:cs typeface="Courier New" panose="02070309020205020404" pitchFamily="49" charset="0"/>
              </a:rPr>
              <a:t>c6 = </a:t>
            </a:r>
            <a:r>
              <a:rPr lang="en-US" sz="1200" dirty="0" smtClean="0">
                <a:latin typeface="Courier New" panose="02070309020205020404" pitchFamily="49" charset="0"/>
                <a:cs typeface="Courier New" panose="02070309020205020404" pitchFamily="49" charset="0"/>
              </a:rPr>
              <a:t>'2022/05/31‘ AND </a:t>
            </a:r>
            <a:r>
              <a:rPr lang="en-US" sz="1200" dirty="0">
                <a:latin typeface="Courier New" panose="02070309020205020404" pitchFamily="49" charset="0"/>
                <a:cs typeface="Courier New" panose="02070309020205020404" pitchFamily="49" charset="0"/>
              </a:rPr>
              <a:t>c4 = '</a:t>
            </a:r>
            <a:r>
              <a:rPr lang="en-US" sz="1200" dirty="0" err="1">
                <a:latin typeface="Courier New" panose="02070309020205020404" pitchFamily="49" charset="0"/>
                <a:cs typeface="Courier New" panose="02070309020205020404" pitchFamily="49" charset="0"/>
              </a:rPr>
              <a:t>Doh</a:t>
            </a:r>
            <a:r>
              <a:rPr lang="en-US" sz="1200" dirty="0">
                <a:latin typeface="Courier New" panose="02070309020205020404" pitchFamily="49" charset="0"/>
                <a:cs typeface="Courier New" panose="02070309020205020404" pitchFamily="49" charset="0"/>
              </a:rPr>
              <a:t>';</a:t>
            </a:r>
          </a:p>
          <a:p>
            <a:pPr>
              <a:buNone/>
            </a:pPr>
            <a:r>
              <a:rPr lang="en-US" sz="1200" dirty="0">
                <a:latin typeface="Courier New" panose="02070309020205020404" pitchFamily="49" charset="0"/>
                <a:cs typeface="Courier New" panose="02070309020205020404" pitchFamily="49" charset="0"/>
              </a:rPr>
              <a:t>Bytesread:87 [10014] Error:0 SQLCODE:0</a:t>
            </a:r>
          </a:p>
          <a:p>
            <a:pPr>
              <a:buNone/>
            </a:pPr>
            <a:r>
              <a:rPr lang="en-US" sz="1200" dirty="0">
                <a:latin typeface="Courier New" panose="02070309020205020404" pitchFamily="49" charset="0"/>
                <a:cs typeface="Courier New" panose="02070309020205020404" pitchFamily="49" charset="0"/>
              </a:rPr>
              <a:t>Bytesread:91 [10105] Error:0 SQLCODE:0</a:t>
            </a:r>
          </a:p>
          <a:p>
            <a:pPr>
              <a:buNone/>
            </a:pPr>
            <a:endParaRPr lang="en-US" sz="1800" dirty="0"/>
          </a:p>
          <a:p>
            <a:pPr>
              <a:buNone/>
            </a:pPr>
            <a:endParaRPr lang="en-US" sz="1800" dirty="0" smtClean="0"/>
          </a:p>
        </p:txBody>
      </p:sp>
    </p:spTree>
    <p:extLst>
      <p:ext uri="{BB962C8B-B14F-4D97-AF65-F5344CB8AC3E}">
        <p14:creationId xmlns:p14="http://schemas.microsoft.com/office/powerpoint/2010/main" val="21984100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fontScale="85000" lnSpcReduction="20000"/>
          </a:bodyPr>
          <a:lstStyle/>
          <a:p>
            <a:pPr>
              <a:buNone/>
            </a:pPr>
            <a:endParaRPr lang="en-US" sz="1800" dirty="0">
              <a:cs typeface="Courier New" panose="02070309020205020404" pitchFamily="49" charset="0"/>
            </a:endParaRPr>
          </a:p>
          <a:p>
            <a:pPr>
              <a:buNone/>
            </a:pPr>
            <a:r>
              <a:rPr lang="en-US" sz="1800" dirty="0">
                <a:cs typeface="Courier New" panose="02070309020205020404" pitchFamily="49" charset="0"/>
              </a:rPr>
              <a:t>./</a:t>
            </a:r>
            <a:r>
              <a:rPr lang="en-US" sz="1800" dirty="0" err="1">
                <a:cs typeface="Courier New" panose="02070309020205020404" pitchFamily="49" charset="0"/>
              </a:rPr>
              <a:t>cdconinit</a:t>
            </a:r>
            <a:r>
              <a:rPr lang="en-US" sz="1800" dirty="0">
                <a:cs typeface="Courier New" panose="02070309020205020404" pitchFamily="49" charset="0"/>
              </a:rPr>
              <a:t> -D &lt;</a:t>
            </a:r>
            <a:r>
              <a:rPr lang="en-US" sz="1800" dirty="0" err="1">
                <a:cs typeface="Courier New" panose="02070309020205020404" pitchFamily="49" charset="0"/>
              </a:rPr>
              <a:t>db</a:t>
            </a:r>
            <a:r>
              <a:rPr lang="en-US" sz="1800" dirty="0">
                <a:cs typeface="Courier New" panose="02070309020205020404" pitchFamily="49" charset="0"/>
              </a:rPr>
              <a:t>&gt; [-t &lt;timeout&gt;] [-R &lt;max records per read&gt;] [-L &lt;start </a:t>
            </a:r>
            <a:r>
              <a:rPr lang="en-US" sz="1800" dirty="0" err="1">
                <a:cs typeface="Courier New" panose="02070309020205020404" pitchFamily="49" charset="0"/>
              </a:rPr>
              <a:t>lsn</a:t>
            </a:r>
            <a:r>
              <a:rPr lang="en-US" sz="1800" dirty="0">
                <a:cs typeface="Courier New" panose="02070309020205020404" pitchFamily="49" charset="0"/>
              </a:rPr>
              <a:t>&gt;] [-f </a:t>
            </a:r>
            <a:r>
              <a:rPr lang="en-US" sz="1800" dirty="0" err="1">
                <a:cs typeface="Courier New" panose="02070309020205020404" pitchFamily="49" charset="0"/>
              </a:rPr>
              <a:t>outfile</a:t>
            </a:r>
            <a:r>
              <a:rPr lang="en-US" sz="1800" dirty="0">
                <a:cs typeface="Courier New" panose="02070309020205020404" pitchFamily="49" charset="0"/>
              </a:rPr>
              <a:t>]</a:t>
            </a:r>
          </a:p>
          <a:p>
            <a:pPr>
              <a:buNone/>
            </a:pPr>
            <a:r>
              <a:rPr lang="en-US" sz="1800" dirty="0">
                <a:cs typeface="Courier New" panose="02070309020205020404" pitchFamily="49" charset="0"/>
              </a:rPr>
              <a:t>         list of tables and col list -T &lt;tab1&gt; -C &lt;col list&gt;</a:t>
            </a:r>
          </a:p>
          <a:p>
            <a:pPr>
              <a:buNone/>
            </a:pPr>
            <a:endParaRPr lang="en-US" sz="1800" dirty="0">
              <a:cs typeface="Courier New" panose="02070309020205020404" pitchFamily="49" charset="0"/>
            </a:endParaRPr>
          </a:p>
          <a:p>
            <a:pPr>
              <a:buNone/>
            </a:pPr>
            <a:r>
              <a:rPr lang="en-US" sz="1800" dirty="0">
                <a:cs typeface="Courier New" panose="02070309020205020404" pitchFamily="49" charset="0"/>
              </a:rPr>
              <a:t>Command Line Options are :</a:t>
            </a:r>
          </a:p>
          <a:p>
            <a:pPr>
              <a:buNone/>
            </a:pPr>
            <a:r>
              <a:rPr lang="en-US" sz="1800" dirty="0">
                <a:cs typeface="Courier New" panose="02070309020205020404" pitchFamily="49" charset="0"/>
              </a:rPr>
              <a:t>        -D &lt;</a:t>
            </a:r>
            <a:r>
              <a:rPr lang="en-US" sz="1800" dirty="0" err="1">
                <a:cs typeface="Courier New" panose="02070309020205020404" pitchFamily="49" charset="0"/>
              </a:rPr>
              <a:t>database_name</a:t>
            </a:r>
            <a:r>
              <a:rPr lang="en-US" sz="1800" dirty="0">
                <a:cs typeface="Courier New" panose="02070309020205020404" pitchFamily="49" charset="0"/>
              </a:rPr>
              <a:t> where table is resides&gt;</a:t>
            </a:r>
          </a:p>
          <a:p>
            <a:pPr>
              <a:buNone/>
            </a:pPr>
            <a:r>
              <a:rPr lang="en-US" sz="1800" dirty="0">
                <a:cs typeface="Courier New" panose="02070309020205020404" pitchFamily="49" charset="0"/>
              </a:rPr>
              <a:t>        -t &lt;timeout in second&gt;</a:t>
            </a:r>
          </a:p>
          <a:p>
            <a:pPr>
              <a:buNone/>
            </a:pPr>
            <a:r>
              <a:rPr lang="en-US" sz="1800" dirty="0">
                <a:cs typeface="Courier New" panose="02070309020205020404" pitchFamily="49" charset="0"/>
              </a:rPr>
              <a:t>                Default: 300 sec</a:t>
            </a:r>
          </a:p>
          <a:p>
            <a:pPr>
              <a:buNone/>
            </a:pPr>
            <a:r>
              <a:rPr lang="en-US" sz="1800" dirty="0">
                <a:cs typeface="Courier New" panose="02070309020205020404" pitchFamily="49" charset="0"/>
              </a:rPr>
              <a:t>        -R &lt;max records per read&gt;</a:t>
            </a:r>
          </a:p>
          <a:p>
            <a:pPr>
              <a:buNone/>
            </a:pPr>
            <a:r>
              <a:rPr lang="en-US" sz="1800" dirty="0">
                <a:cs typeface="Courier New" panose="02070309020205020404" pitchFamily="49" charset="0"/>
              </a:rPr>
              <a:t>                Default: 1</a:t>
            </a:r>
          </a:p>
          <a:p>
            <a:pPr>
              <a:buNone/>
            </a:pPr>
            <a:r>
              <a:rPr lang="en-US" sz="1800" dirty="0">
                <a:cs typeface="Courier New" panose="02070309020205020404" pitchFamily="49" charset="0"/>
              </a:rPr>
              <a:t>        -L &lt;LSN to start capture. Format "&lt;</a:t>
            </a:r>
            <a:r>
              <a:rPr lang="en-US" sz="1800" dirty="0" err="1">
                <a:cs typeface="Courier New" panose="02070309020205020404" pitchFamily="49" charset="0"/>
              </a:rPr>
              <a:t>uniq</a:t>
            </a:r>
            <a:r>
              <a:rPr lang="en-US" sz="1800" dirty="0">
                <a:cs typeface="Courier New" panose="02070309020205020404" pitchFamily="49" charset="0"/>
              </a:rPr>
              <a:t> id&gt;:0x&lt;</a:t>
            </a:r>
            <a:r>
              <a:rPr lang="en-US" sz="1800" dirty="0" err="1">
                <a:cs typeface="Courier New" panose="02070309020205020404" pitchFamily="49" charset="0"/>
              </a:rPr>
              <a:t>pos</a:t>
            </a:r>
            <a:r>
              <a:rPr lang="en-US" sz="1800" dirty="0">
                <a:cs typeface="Courier New" panose="02070309020205020404" pitchFamily="49" charset="0"/>
              </a:rPr>
              <a:t>&gt;"&gt;</a:t>
            </a:r>
          </a:p>
          <a:p>
            <a:pPr>
              <a:buNone/>
            </a:pPr>
            <a:r>
              <a:rPr lang="en-US" sz="1800" dirty="0">
                <a:cs typeface="Courier New" panose="02070309020205020404" pitchFamily="49" charset="0"/>
              </a:rPr>
              <a:t>                Default: current LSN</a:t>
            </a:r>
          </a:p>
          <a:p>
            <a:pPr>
              <a:buNone/>
            </a:pPr>
            <a:r>
              <a:rPr lang="en-US" sz="1800" b="1" dirty="0">
                <a:solidFill>
                  <a:srgbClr val="FF0000"/>
                </a:solidFill>
                <a:cs typeface="Courier New" panose="02070309020205020404" pitchFamily="49" charset="0"/>
              </a:rPr>
              <a:t>        -l &lt;LSN to stop capture. Format "&lt;</a:t>
            </a:r>
            <a:r>
              <a:rPr lang="en-US" sz="1800" b="1" dirty="0" err="1">
                <a:solidFill>
                  <a:srgbClr val="FF0000"/>
                </a:solidFill>
                <a:cs typeface="Courier New" panose="02070309020205020404" pitchFamily="49" charset="0"/>
              </a:rPr>
              <a:t>uniq</a:t>
            </a:r>
            <a:r>
              <a:rPr lang="en-US" sz="1800" b="1" dirty="0">
                <a:solidFill>
                  <a:srgbClr val="FF0000"/>
                </a:solidFill>
                <a:cs typeface="Courier New" panose="02070309020205020404" pitchFamily="49" charset="0"/>
              </a:rPr>
              <a:t> id&gt;:0x&lt;</a:t>
            </a:r>
            <a:r>
              <a:rPr lang="en-US" sz="1800" b="1" dirty="0" err="1">
                <a:solidFill>
                  <a:srgbClr val="FF0000"/>
                </a:solidFill>
                <a:cs typeface="Courier New" panose="02070309020205020404" pitchFamily="49" charset="0"/>
              </a:rPr>
              <a:t>pos</a:t>
            </a:r>
            <a:r>
              <a:rPr lang="en-US" sz="1800" b="1" dirty="0">
                <a:solidFill>
                  <a:srgbClr val="FF0000"/>
                </a:solidFill>
                <a:cs typeface="Courier New" panose="02070309020205020404" pitchFamily="49" charset="0"/>
              </a:rPr>
              <a:t>&gt;"&gt;</a:t>
            </a:r>
          </a:p>
          <a:p>
            <a:pPr>
              <a:buNone/>
            </a:pPr>
            <a:r>
              <a:rPr lang="en-US" sz="1800" b="1" dirty="0">
                <a:solidFill>
                  <a:srgbClr val="FF0000"/>
                </a:solidFill>
                <a:cs typeface="Courier New" panose="02070309020205020404" pitchFamily="49" charset="0"/>
              </a:rPr>
              <a:t>                Default: do not stop until timeout</a:t>
            </a:r>
          </a:p>
          <a:p>
            <a:pPr>
              <a:buNone/>
            </a:pPr>
            <a:r>
              <a:rPr lang="en-US" sz="1800" dirty="0">
                <a:cs typeface="Courier New" panose="02070309020205020404" pitchFamily="49" charset="0"/>
              </a:rPr>
              <a:t>        -d Display LSN for captured record</a:t>
            </a:r>
          </a:p>
          <a:p>
            <a:pPr>
              <a:buNone/>
            </a:pPr>
            <a:r>
              <a:rPr lang="en-US" sz="1800" dirty="0">
                <a:cs typeface="Courier New" panose="02070309020205020404" pitchFamily="49" charset="0"/>
              </a:rPr>
              <a:t>        -T &lt;Name of the table to be captured. Format "</a:t>
            </a:r>
            <a:r>
              <a:rPr lang="en-US" sz="1800" dirty="0" err="1">
                <a:cs typeface="Courier New" panose="02070309020205020404" pitchFamily="49" charset="0"/>
              </a:rPr>
              <a:t>owner.tabname</a:t>
            </a:r>
            <a:r>
              <a:rPr lang="en-US" sz="1800" dirty="0">
                <a:cs typeface="Courier New" panose="02070309020205020404" pitchFamily="49" charset="0"/>
              </a:rPr>
              <a:t>"&gt;</a:t>
            </a:r>
          </a:p>
          <a:p>
            <a:pPr>
              <a:buNone/>
            </a:pPr>
            <a:r>
              <a:rPr lang="en-US" sz="1800" dirty="0">
                <a:cs typeface="Courier New" panose="02070309020205020404" pitchFamily="49" charset="0"/>
              </a:rPr>
              <a:t>        -C &lt;List of Columns to be captured in format "c1,c2"  &gt;</a:t>
            </a:r>
          </a:p>
          <a:p>
            <a:pPr>
              <a:buNone/>
            </a:pPr>
            <a:r>
              <a:rPr lang="en-US" sz="1800" b="1" dirty="0">
                <a:solidFill>
                  <a:srgbClr val="FF0000"/>
                </a:solidFill>
                <a:cs typeface="Courier New" panose="02070309020205020404" pitchFamily="49" charset="0"/>
              </a:rPr>
              <a:t>           "*" for all columns</a:t>
            </a:r>
          </a:p>
          <a:p>
            <a:pPr>
              <a:buNone/>
            </a:pPr>
            <a:r>
              <a:rPr lang="en-US" sz="1800" dirty="0">
                <a:cs typeface="Courier New" panose="02070309020205020404" pitchFamily="49" charset="0"/>
              </a:rPr>
              <a:t>        -f &lt;Name of the file to dump the CDC log records&gt;</a:t>
            </a:r>
          </a:p>
          <a:p>
            <a:pPr>
              <a:buNone/>
            </a:pPr>
            <a:endParaRPr lang="en-US" sz="1800" dirty="0">
              <a:cs typeface="Courier New" panose="02070309020205020404" pitchFamily="49" charset="0"/>
            </a:endParaRPr>
          </a:p>
          <a:p>
            <a:pPr marL="381000" indent="-381000">
              <a:buNone/>
            </a:pPr>
            <a:endParaRPr lang="en-US" sz="1800" dirty="0"/>
          </a:p>
        </p:txBody>
      </p:sp>
    </p:spTree>
    <p:extLst>
      <p:ext uri="{BB962C8B-B14F-4D97-AF65-F5344CB8AC3E}">
        <p14:creationId xmlns:p14="http://schemas.microsoft.com/office/powerpoint/2010/main" val="36896887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a:bodyPr>
          <a:lstStyle/>
          <a:p>
            <a:pPr>
              <a:buNone/>
            </a:pPr>
            <a:endParaRPr lang="en-US" sz="1800" dirty="0">
              <a:cs typeface="Courier New" panose="02070309020205020404" pitchFamily="49" charset="0"/>
            </a:endParaRPr>
          </a:p>
          <a:p>
            <a:pPr>
              <a:buNone/>
            </a:pPr>
            <a:r>
              <a:rPr lang="en-US" sz="1800" dirty="0" smtClean="0">
                <a:cs typeface="Courier New" panose="02070309020205020404" pitchFamily="49" charset="0"/>
              </a:rPr>
              <a:t>What happens when we reached the end of the LOB</a:t>
            </a:r>
          </a:p>
          <a:p>
            <a:pPr>
              <a:buNone/>
            </a:pPr>
            <a:endParaRPr lang="en-US" sz="1800" dirty="0">
              <a:cs typeface="Courier New" panose="02070309020205020404" pitchFamily="49" charset="0"/>
            </a:endParaRPr>
          </a:p>
          <a:p>
            <a:r>
              <a:rPr lang="en-US" sz="1800" dirty="0" smtClean="0"/>
              <a:t>Use the Last LSN as a ‘return’ from the program and restart via a script</a:t>
            </a:r>
          </a:p>
          <a:p>
            <a:endParaRPr lang="en-US" sz="1800" dirty="0" smtClean="0"/>
          </a:p>
          <a:p>
            <a:pPr marL="400050" lvl="1" indent="0">
              <a:buNone/>
            </a:pPr>
            <a:r>
              <a:rPr lang="en-US" sz="1200" dirty="0" smtClean="0">
                <a:latin typeface="Courier New" panose="02070309020205020404" pitchFamily="49" charset="0"/>
                <a:cs typeface="Courier New" panose="02070309020205020404" pitchFamily="49" charset="0"/>
              </a:rPr>
              <a:t>./</a:t>
            </a:r>
            <a:r>
              <a:rPr lang="en-US" sz="1200" dirty="0" err="1" smtClean="0">
                <a:latin typeface="Courier New" panose="02070309020205020404" pitchFamily="49" charset="0"/>
                <a:cs typeface="Courier New" panose="02070309020205020404" pitchFamily="49" charset="0"/>
              </a:rPr>
              <a:t>cdconint</a:t>
            </a:r>
            <a:r>
              <a:rPr lang="en-US" sz="1200" dirty="0">
                <a:latin typeface="Courier New" panose="02070309020205020404" pitchFamily="49" charset="0"/>
                <a:cs typeface="Courier New" panose="02070309020205020404" pitchFamily="49" charset="0"/>
              </a:rPr>
              <a:t> </a:t>
            </a:r>
            <a:r>
              <a:rPr lang="en-US" sz="1200" dirty="0" smtClean="0">
                <a:latin typeface="Courier New" panose="02070309020205020404" pitchFamily="49" charset="0"/>
                <a:cs typeface="Courier New" panose="02070309020205020404" pitchFamily="49" charset="0"/>
              </a:rPr>
              <a:t>. . . .</a:t>
            </a:r>
            <a:endParaRPr lang="en-US" sz="1200" dirty="0">
              <a:latin typeface="Courier New" panose="02070309020205020404" pitchFamily="49" charset="0"/>
              <a:cs typeface="Courier New" panose="02070309020205020404" pitchFamily="49" charset="0"/>
            </a:endParaRPr>
          </a:p>
          <a:p>
            <a:pPr marL="400050" lvl="1" indent="0">
              <a:buNone/>
            </a:pPr>
            <a:r>
              <a:rPr lang="en-US" sz="1200" dirty="0">
                <a:latin typeface="Courier New" panose="02070309020205020404" pitchFamily="49" charset="0"/>
                <a:cs typeface="Courier New" panose="02070309020205020404" pitchFamily="49" charset="0"/>
              </a:rPr>
              <a:t>Going to End the CDC session....</a:t>
            </a:r>
          </a:p>
          <a:p>
            <a:pPr marL="400050" lvl="1" indent="0">
              <a:buNone/>
            </a:pPr>
            <a:r>
              <a:rPr lang="en-US" sz="1200" dirty="0">
                <a:latin typeface="Courier New" panose="02070309020205020404" pitchFamily="49" charset="0"/>
                <a:cs typeface="Courier New" panose="02070309020205020404" pitchFamily="49" charset="0"/>
              </a:rPr>
              <a:t>CDC_TIMEOUT on  663224359 </a:t>
            </a:r>
            <a:r>
              <a:rPr lang="en-US" sz="1200" dirty="0" smtClean="0">
                <a:latin typeface="Courier New" panose="02070309020205020404" pitchFamily="49" charset="0"/>
                <a:cs typeface="Courier New" panose="02070309020205020404" pitchFamily="49" charset="0"/>
              </a:rPr>
              <a:t>Restart position [9738:0x101194]</a:t>
            </a:r>
          </a:p>
          <a:p>
            <a:pPr marL="0" indent="0">
              <a:buNone/>
            </a:pPr>
            <a:endParaRPr lang="en-US" sz="1400" dirty="0" smtClean="0">
              <a:latin typeface="Courier New" panose="02070309020205020404" pitchFamily="49" charset="0"/>
              <a:cs typeface="Courier New" panose="02070309020205020404" pitchFamily="49" charset="0"/>
            </a:endParaRPr>
          </a:p>
          <a:p>
            <a:r>
              <a:rPr lang="en-US" sz="1800" dirty="0"/>
              <a:t>Use the Last LSN to restart within the program</a:t>
            </a:r>
          </a:p>
          <a:p>
            <a:pPr marL="0" indent="0">
              <a:buNone/>
            </a:pPr>
            <a:endParaRPr lang="en-US" sz="1400" dirty="0" smtClean="0">
              <a:latin typeface="Courier New" panose="02070309020205020404" pitchFamily="49" charset="0"/>
              <a:cs typeface="Courier New" panose="02070309020205020404" pitchFamily="49" charset="0"/>
            </a:endParaRPr>
          </a:p>
          <a:p>
            <a:pPr marL="400050" lvl="1" indent="0">
              <a:buNone/>
            </a:pPr>
            <a:r>
              <a:rPr lang="en-US" sz="1200" dirty="0" smtClean="0">
                <a:latin typeface="Courier New" panose="02070309020205020404" pitchFamily="49" charset="0"/>
                <a:cs typeface="Courier New" panose="02070309020205020404" pitchFamily="49" charset="0"/>
              </a:rPr>
              <a:t>./</a:t>
            </a:r>
            <a:r>
              <a:rPr lang="en-US" sz="1200" dirty="0" err="1" smtClean="0">
                <a:latin typeface="Courier New" panose="02070309020205020404" pitchFamily="49" charset="0"/>
                <a:cs typeface="Courier New" panose="02070309020205020404" pitchFamily="49" charset="0"/>
              </a:rPr>
              <a:t>cdconint</a:t>
            </a:r>
            <a:r>
              <a:rPr lang="en-US" sz="1200" dirty="0" smtClean="0">
                <a:latin typeface="Courier New" panose="02070309020205020404" pitchFamily="49" charset="0"/>
                <a:cs typeface="Courier New" panose="02070309020205020404" pitchFamily="49" charset="0"/>
              </a:rPr>
              <a:t> . . . .</a:t>
            </a:r>
            <a:endParaRPr lang="en-US" sz="1200" dirty="0">
              <a:latin typeface="Courier New" panose="02070309020205020404" pitchFamily="49" charset="0"/>
              <a:cs typeface="Courier New" panose="02070309020205020404" pitchFamily="49" charset="0"/>
            </a:endParaRPr>
          </a:p>
          <a:p>
            <a:pPr marL="400050" lvl="1" indent="0">
              <a:buNone/>
            </a:pPr>
            <a:r>
              <a:rPr lang="en-US" sz="1200" dirty="0" smtClean="0">
                <a:latin typeface="Courier New" panose="02070309020205020404" pitchFamily="49" charset="0"/>
                <a:cs typeface="Courier New" panose="02070309020205020404" pitchFamily="49" charset="0"/>
              </a:rPr>
              <a:t>End of LOB ....</a:t>
            </a:r>
            <a:endParaRPr lang="en-US" sz="1200" dirty="0">
              <a:latin typeface="Courier New" panose="02070309020205020404" pitchFamily="49" charset="0"/>
              <a:cs typeface="Courier New" panose="02070309020205020404" pitchFamily="49" charset="0"/>
            </a:endParaRPr>
          </a:p>
          <a:p>
            <a:pPr marL="400050" lvl="1" indent="0">
              <a:buNone/>
            </a:pPr>
            <a:r>
              <a:rPr lang="en-US" sz="1200" dirty="0" smtClean="0">
                <a:latin typeface="Courier New" panose="02070309020205020404" pitchFamily="49" charset="0"/>
                <a:cs typeface="Courier New" panose="02070309020205020404" pitchFamily="49" charset="0"/>
              </a:rPr>
              <a:t>CDC Restarting [9738:0x101194</a:t>
            </a:r>
            <a:r>
              <a:rPr lang="en-US" sz="1200" dirty="0">
                <a:latin typeface="Courier New" panose="02070309020205020404" pitchFamily="49" charset="0"/>
                <a:cs typeface="Courier New" panose="02070309020205020404" pitchFamily="49" charset="0"/>
              </a:rPr>
              <a:t>]</a:t>
            </a:r>
          </a:p>
          <a:p>
            <a:pPr marL="0" indent="0">
              <a:buNone/>
            </a:pPr>
            <a:endParaRPr lang="en-US" sz="1400" dirty="0">
              <a:latin typeface="Courier New" panose="02070309020205020404" pitchFamily="49" charset="0"/>
              <a:cs typeface="Courier New" panose="02070309020205020404" pitchFamily="49" charset="0"/>
            </a:endParaRPr>
          </a:p>
          <a:p>
            <a:pPr marL="0" indent="0">
              <a:buNone/>
            </a:pPr>
            <a:endParaRPr lang="en-US" sz="1400" dirty="0">
              <a:latin typeface="Courier New" panose="02070309020205020404" pitchFamily="49" charset="0"/>
              <a:cs typeface="Courier New" panose="02070309020205020404" pitchFamily="49" charset="0"/>
            </a:endParaRPr>
          </a:p>
          <a:p>
            <a:pPr marL="0" indent="0">
              <a:buNone/>
            </a:pPr>
            <a:endParaRPr lang="en-US" sz="1800" dirty="0"/>
          </a:p>
        </p:txBody>
      </p:sp>
    </p:spTree>
    <p:extLst>
      <p:ext uri="{BB962C8B-B14F-4D97-AF65-F5344CB8AC3E}">
        <p14:creationId xmlns:p14="http://schemas.microsoft.com/office/powerpoint/2010/main" val="41060645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smtClean="0"/>
              <a:t>Change Data Capture</a:t>
            </a:r>
          </a:p>
        </p:txBody>
      </p:sp>
      <p:sp>
        <p:nvSpPr>
          <p:cNvPr id="75779" name="Content Placeholder 3"/>
          <p:cNvSpPr>
            <a:spLocks noGrp="1"/>
          </p:cNvSpPr>
          <p:nvPr>
            <p:ph idx="1"/>
          </p:nvPr>
        </p:nvSpPr>
        <p:spPr>
          <a:xfrm>
            <a:off x="285750" y="1092200"/>
            <a:ext cx="8572500" cy="4813300"/>
          </a:xfrm>
        </p:spPr>
        <p:txBody>
          <a:bodyPr>
            <a:normAutofit lnSpcReduction="10000"/>
          </a:bodyPr>
          <a:lstStyle/>
          <a:p>
            <a:pPr>
              <a:buNone/>
            </a:pPr>
            <a:r>
              <a:rPr lang="en-US" sz="1800" dirty="0">
                <a:cs typeface="Courier New" panose="02070309020205020404" pitchFamily="49" charset="0"/>
              </a:rPr>
              <a:t>Before you start make sure the cdcapi.ec works – it doesn’t always</a:t>
            </a:r>
          </a:p>
          <a:p>
            <a:pPr>
              <a:buNone/>
            </a:pPr>
            <a:endParaRPr lang="en-US" sz="1800" dirty="0">
              <a:cs typeface="Courier New" panose="02070309020205020404" pitchFamily="49" charset="0"/>
            </a:endParaRPr>
          </a:p>
          <a:p>
            <a:pPr>
              <a:buNone/>
            </a:pPr>
            <a:r>
              <a:rPr lang="en-US" sz="1800" dirty="0" smtClean="0">
                <a:cs typeface="Courier New" panose="02070309020205020404" pitchFamily="49" charset="0"/>
              </a:rPr>
              <a:t>Use the </a:t>
            </a:r>
            <a:r>
              <a:rPr lang="en-US" sz="1800" dirty="0" err="1" smtClean="0">
                <a:cs typeface="Courier New" panose="02070309020205020404" pitchFamily="49" charset="0"/>
              </a:rPr>
              <a:t>ld</a:t>
            </a:r>
            <a:r>
              <a:rPr lang="en-US" sz="1800" dirty="0" smtClean="0">
                <a:cs typeface="Courier New" panose="02070309020205020404" pitchFamily="49" charset="0"/>
              </a:rPr>
              <a:t>[248] functions to remove the </a:t>
            </a:r>
            <a:r>
              <a:rPr lang="en-US" sz="1800" dirty="0" err="1" smtClean="0">
                <a:cs typeface="Courier New" panose="02070309020205020404" pitchFamily="49" charset="0"/>
              </a:rPr>
              <a:t>endian’ism</a:t>
            </a:r>
            <a:endParaRPr lang="en-US" sz="1800" dirty="0" smtClean="0">
              <a:cs typeface="Courier New" panose="02070309020205020404" pitchFamily="49" charset="0"/>
            </a:endParaRPr>
          </a:p>
          <a:p>
            <a:pPr>
              <a:buNone/>
            </a:pPr>
            <a:endParaRPr lang="en-US" sz="1800" dirty="0">
              <a:cs typeface="Courier New" panose="02070309020205020404" pitchFamily="49" charset="0"/>
            </a:endParaRPr>
          </a:p>
          <a:p>
            <a:pPr marL="0">
              <a:buNone/>
            </a:pPr>
            <a:r>
              <a:rPr lang="en-US" sz="1800" dirty="0" smtClean="0">
                <a:cs typeface="Courier New" panose="02070309020205020404" pitchFamily="49" charset="0"/>
              </a:rPr>
              <a:t>You need to be able to access the logs from within the server, they can’t be access from tape.</a:t>
            </a:r>
          </a:p>
          <a:p>
            <a:pPr>
              <a:buNone/>
            </a:pPr>
            <a:endParaRPr lang="en-US" sz="1800" dirty="0">
              <a:cs typeface="Courier New" panose="02070309020205020404" pitchFamily="49" charset="0"/>
            </a:endParaRPr>
          </a:p>
          <a:p>
            <a:pPr>
              <a:buNone/>
            </a:pPr>
            <a:r>
              <a:rPr lang="en-US" sz="1800" dirty="0" smtClean="0">
                <a:cs typeface="Courier New" panose="02070309020205020404" pitchFamily="49" charset="0"/>
              </a:rPr>
              <a:t>None of the functions are valid within a UDR, you are writing a pure client app</a:t>
            </a:r>
          </a:p>
          <a:p>
            <a:pPr>
              <a:buNone/>
            </a:pPr>
            <a:endParaRPr lang="en-US" sz="1800" dirty="0">
              <a:cs typeface="Courier New" panose="02070309020205020404" pitchFamily="49" charset="0"/>
            </a:endParaRPr>
          </a:p>
          <a:p>
            <a:pPr>
              <a:buNone/>
            </a:pPr>
            <a:r>
              <a:rPr lang="en-US" sz="1800" dirty="0" smtClean="0">
                <a:cs typeface="Courier New" panose="02070309020205020404" pitchFamily="49" charset="0"/>
              </a:rPr>
              <a:t>You have to be able to keep up with the logical log usage</a:t>
            </a:r>
          </a:p>
          <a:p>
            <a:pPr>
              <a:buNone/>
            </a:pPr>
            <a:endParaRPr lang="en-US" sz="1800" dirty="0">
              <a:cs typeface="Courier New" panose="02070309020205020404" pitchFamily="49" charset="0"/>
            </a:endParaRPr>
          </a:p>
          <a:p>
            <a:pPr>
              <a:buNone/>
            </a:pPr>
            <a:r>
              <a:rPr lang="en-US" sz="1800" dirty="0" smtClean="0">
                <a:cs typeface="Courier New" panose="02070309020205020404" pitchFamily="49" charset="0"/>
              </a:rPr>
              <a:t>Does NOT capture DDL</a:t>
            </a:r>
          </a:p>
          <a:p>
            <a:pPr>
              <a:buNone/>
            </a:pPr>
            <a:endParaRPr lang="en-US" sz="1800" dirty="0" smtClean="0">
              <a:cs typeface="Courier New" panose="02070309020205020404" pitchFamily="49" charset="0"/>
            </a:endParaRPr>
          </a:p>
          <a:p>
            <a:pPr>
              <a:buNone/>
            </a:pPr>
            <a:r>
              <a:rPr lang="en-US" sz="1800" dirty="0">
                <a:cs typeface="Courier New" panose="02070309020205020404" pitchFamily="49" charset="0"/>
              </a:rPr>
              <a:t>The engine has to be online</a:t>
            </a:r>
          </a:p>
          <a:p>
            <a:pPr>
              <a:buNone/>
            </a:pPr>
            <a:endParaRPr lang="en-US" sz="1800" dirty="0" smtClean="0">
              <a:cs typeface="Courier New" panose="02070309020205020404" pitchFamily="49" charset="0"/>
            </a:endParaRPr>
          </a:p>
          <a:p>
            <a:pPr>
              <a:buNone/>
            </a:pPr>
            <a:r>
              <a:rPr lang="en-US" sz="1800" dirty="0" smtClean="0">
                <a:cs typeface="Courier New" panose="02070309020205020404" pitchFamily="49" charset="0"/>
              </a:rPr>
              <a:t>If </a:t>
            </a:r>
            <a:r>
              <a:rPr lang="en-US" sz="1800" dirty="0">
                <a:cs typeface="Courier New" panose="02070309020205020404" pitchFamily="49" charset="0"/>
              </a:rPr>
              <a:t>the table doesn’t exist anymore you need a mechanism to load a valid schema</a:t>
            </a:r>
          </a:p>
          <a:p>
            <a:pPr>
              <a:buNone/>
            </a:pPr>
            <a:endParaRPr lang="en-US" sz="1800" dirty="0">
              <a:cs typeface="Courier New" panose="02070309020205020404" pitchFamily="49" charset="0"/>
            </a:endParaRPr>
          </a:p>
          <a:p>
            <a:pPr>
              <a:buNone/>
            </a:pPr>
            <a:endParaRPr lang="en-US" sz="1200" dirty="0">
              <a:cs typeface="Courier New" panose="02070309020205020404" pitchFamily="49" charset="0"/>
            </a:endParaRPr>
          </a:p>
          <a:p>
            <a:pPr marL="381000" indent="-381000">
              <a:buNone/>
            </a:pPr>
            <a:endParaRPr lang="en-US" sz="1800" dirty="0"/>
          </a:p>
        </p:txBody>
      </p:sp>
    </p:spTree>
    <p:extLst>
      <p:ext uri="{BB962C8B-B14F-4D97-AF65-F5344CB8AC3E}">
        <p14:creationId xmlns:p14="http://schemas.microsoft.com/office/powerpoint/2010/main" val="41734297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469900" y="0"/>
            <a:ext cx="8229600" cy="1143000"/>
          </a:xfrm>
        </p:spPr>
        <p:txBody>
          <a:bodyPr/>
          <a:lstStyle/>
          <a:p>
            <a:pPr eaLnBrk="1" hangingPunct="1"/>
            <a:r>
              <a:rPr lang="en-US" smtClean="0"/>
              <a:t>DBVoyeur</a:t>
            </a:r>
          </a:p>
        </p:txBody>
      </p:sp>
      <p:sp>
        <p:nvSpPr>
          <p:cNvPr id="76803" name="Content Placeholder 3"/>
          <p:cNvSpPr>
            <a:spLocks noGrp="1"/>
          </p:cNvSpPr>
          <p:nvPr>
            <p:ph idx="1"/>
          </p:nvPr>
        </p:nvSpPr>
        <p:spPr>
          <a:xfrm>
            <a:off x="889000" y="977900"/>
            <a:ext cx="7899400" cy="4927600"/>
          </a:xfrm>
        </p:spPr>
        <p:txBody>
          <a:bodyPr/>
          <a:lstStyle/>
          <a:p>
            <a:pPr eaLnBrk="1" hangingPunct="1">
              <a:buFont typeface="Arial" charset="0"/>
              <a:buNone/>
            </a:pPr>
            <a:r>
              <a:rPr lang="en-US" sz="1200" dirty="0" smtClean="0">
                <a:latin typeface="Consolas" pitchFamily="49" charset="0"/>
              </a:rPr>
              <a:t>Big Endian system detected</a:t>
            </a:r>
          </a:p>
          <a:p>
            <a:pPr eaLnBrk="1" hangingPunct="1">
              <a:buFont typeface="Arial" charset="0"/>
              <a:buNone/>
            </a:pPr>
            <a:r>
              <a:rPr lang="en-US" sz="1200" dirty="0" smtClean="0">
                <a:latin typeface="Consolas" pitchFamily="49" charset="0"/>
              </a:rPr>
              <a:t>Checking base </a:t>
            </a:r>
            <a:r>
              <a:rPr lang="en-US" sz="1200" dirty="0" err="1" smtClean="0">
                <a:latin typeface="Consolas" pitchFamily="49" charset="0"/>
              </a:rPr>
              <a:t>config</a:t>
            </a:r>
            <a:endParaRPr lang="en-US" sz="1200" dirty="0" smtClean="0">
              <a:latin typeface="Consolas" pitchFamily="49" charset="0"/>
            </a:endParaRPr>
          </a:p>
          <a:p>
            <a:pPr eaLnBrk="1" hangingPunct="1">
              <a:buFont typeface="Arial" charset="0"/>
              <a:buNone/>
            </a:pPr>
            <a:r>
              <a:rPr lang="en-US" sz="1200" dirty="0" smtClean="0">
                <a:latin typeface="Consolas" pitchFamily="49" charset="0"/>
              </a:rPr>
              <a:t>HINSERT  1488 Insert Row: </a:t>
            </a:r>
            <a:r>
              <a:rPr lang="en-US" sz="1200" dirty="0" err="1" smtClean="0">
                <a:latin typeface="Consolas" pitchFamily="49" charset="0"/>
              </a:rPr>
              <a:t>trade_detail</a:t>
            </a:r>
            <a:r>
              <a:rPr lang="en-US" sz="1200" dirty="0" smtClean="0">
                <a:latin typeface="Consolas" pitchFamily="49" charset="0"/>
              </a:rPr>
              <a:t> </a:t>
            </a:r>
            <a:r>
              <a:rPr lang="en-US" sz="1200" dirty="0" err="1" smtClean="0">
                <a:latin typeface="Consolas" pitchFamily="49" charset="0"/>
              </a:rPr>
              <a:t>Rowid</a:t>
            </a:r>
            <a:r>
              <a:rPr lang="en-US" sz="1200" dirty="0" smtClean="0">
                <a:latin typeface="Consolas" pitchFamily="49" charset="0"/>
              </a:rPr>
              <a:t>: 311068 Len: 65</a:t>
            </a:r>
          </a:p>
          <a:p>
            <a:pPr eaLnBrk="1" hangingPunct="1">
              <a:buFont typeface="Arial" charset="0"/>
              <a:buNone/>
            </a:pPr>
            <a:r>
              <a:rPr lang="en-US" sz="1200" dirty="0" smtClean="0">
                <a:latin typeface="Consolas" pitchFamily="49" charset="0"/>
              </a:rPr>
              <a:t>Insert Row: </a:t>
            </a:r>
            <a:r>
              <a:rPr lang="en-US" sz="1200" dirty="0" err="1" smtClean="0">
                <a:latin typeface="Consolas" pitchFamily="49" charset="0"/>
              </a:rPr>
              <a:t>trade_detail</a:t>
            </a:r>
            <a:r>
              <a:rPr lang="en-US" sz="1200" dirty="0" smtClean="0">
                <a:latin typeface="Consolas" pitchFamily="49" charset="0"/>
              </a:rPr>
              <a:t> [0x00600006]  </a:t>
            </a:r>
            <a:r>
              <a:rPr lang="en-US" sz="1200" dirty="0" err="1" smtClean="0">
                <a:latin typeface="Consolas" pitchFamily="49" charset="0"/>
              </a:rPr>
              <a:t>Rowid</a:t>
            </a:r>
            <a:r>
              <a:rPr lang="en-US" sz="1200" dirty="0" smtClean="0">
                <a:latin typeface="Consolas" pitchFamily="49" charset="0"/>
              </a:rPr>
              <a:t>: 311068 Len: 65</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entity_code</a:t>
            </a:r>
            <a:r>
              <a:rPr lang="en-US" sz="1200" dirty="0" smtClean="0">
                <a:latin typeface="Consolas" pitchFamily="49" charset="0"/>
              </a:rPr>
              <a:t>          : CHAR(3)              : PAL</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tradeno</a:t>
            </a:r>
            <a:r>
              <a:rPr lang="en-US" sz="1200" dirty="0" smtClean="0">
                <a:latin typeface="Consolas" pitchFamily="49" charset="0"/>
              </a:rPr>
              <a:t>              : CHAR(12)             : 99aa88bb77cc</a:t>
            </a:r>
          </a:p>
          <a:p>
            <a:pPr eaLnBrk="1" hangingPunct="1">
              <a:buFont typeface="Arial" charset="0"/>
              <a:buNone/>
            </a:pPr>
            <a:r>
              <a:rPr lang="en-US" sz="1200" dirty="0" smtClean="0">
                <a:latin typeface="Consolas" pitchFamily="49" charset="0"/>
              </a:rPr>
              <a:t>           product              : CHAR(3)              : GX</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custno</a:t>
            </a:r>
            <a:r>
              <a:rPr lang="en-US" sz="1200" dirty="0" smtClean="0">
                <a:latin typeface="Consolas" pitchFamily="49" charset="0"/>
              </a:rPr>
              <a:t>               : CHAR(9)              : 654321</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bsn</a:t>
            </a:r>
            <a:r>
              <a:rPr lang="en-US" sz="1200" dirty="0" smtClean="0">
                <a:latin typeface="Consolas" pitchFamily="49" charset="0"/>
              </a:rPr>
              <a:t>                  : CHAR(3)              : PUR</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sum_status</a:t>
            </a:r>
            <a:r>
              <a:rPr lang="en-US" sz="1200" dirty="0" smtClean="0">
                <a:latin typeface="Consolas" pitchFamily="49" charset="0"/>
              </a:rPr>
              <a:t>           : CHAR(30)             : CO-CONFIRM</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cust_type</a:t>
            </a:r>
            <a:r>
              <a:rPr lang="en-US" sz="1200" dirty="0" smtClean="0">
                <a:latin typeface="Consolas" pitchFamily="49" charset="0"/>
              </a:rPr>
              <a:t>            : CHAR(1)              : C</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summ_bucket</a:t>
            </a:r>
            <a:r>
              <a:rPr lang="en-US" sz="1200" dirty="0" smtClean="0">
                <a:latin typeface="Consolas" pitchFamily="49" charset="0"/>
              </a:rPr>
              <a:t>          : INTEGER              : 16</a:t>
            </a:r>
          </a:p>
          <a:p>
            <a:pPr eaLnBrk="1" hangingPunct="1">
              <a:buFont typeface="Arial" charset="0"/>
              <a:buNone/>
            </a:pPr>
            <a:r>
              <a:rPr lang="en-US" sz="1200" dirty="0" smtClean="0">
                <a:latin typeface="Consolas" pitchFamily="49" charset="0"/>
              </a:rPr>
              <a:t>HINSERT  1488 Insert Row: </a:t>
            </a:r>
            <a:r>
              <a:rPr lang="en-US" sz="1200" dirty="0" err="1" smtClean="0">
                <a:latin typeface="Consolas" pitchFamily="49" charset="0"/>
              </a:rPr>
              <a:t>scrbd_drilld</a:t>
            </a:r>
            <a:r>
              <a:rPr lang="en-US" sz="1200" dirty="0" smtClean="0">
                <a:latin typeface="Consolas" pitchFamily="49" charset="0"/>
              </a:rPr>
              <a:t> </a:t>
            </a:r>
            <a:r>
              <a:rPr lang="en-US" sz="1200" dirty="0" err="1" smtClean="0">
                <a:latin typeface="Consolas" pitchFamily="49" charset="0"/>
              </a:rPr>
              <a:t>Rowid</a:t>
            </a:r>
            <a:r>
              <a:rPr lang="en-US" sz="1200" dirty="0" smtClean="0">
                <a:latin typeface="Consolas" pitchFamily="49" charset="0"/>
              </a:rPr>
              <a:t>: 311069 Len: 65</a:t>
            </a:r>
          </a:p>
          <a:p>
            <a:pPr eaLnBrk="1" hangingPunct="1">
              <a:buFont typeface="Arial" charset="0"/>
              <a:buNone/>
            </a:pPr>
            <a:r>
              <a:rPr lang="en-US" sz="1200" dirty="0" smtClean="0">
                <a:latin typeface="Consolas" pitchFamily="49" charset="0"/>
              </a:rPr>
              <a:t>Insert Row: </a:t>
            </a:r>
            <a:r>
              <a:rPr lang="en-US" sz="1200" dirty="0" err="1" smtClean="0">
                <a:latin typeface="Consolas" pitchFamily="49" charset="0"/>
              </a:rPr>
              <a:t>scrbd_drilld</a:t>
            </a:r>
            <a:r>
              <a:rPr lang="en-US" sz="1200" dirty="0" smtClean="0">
                <a:latin typeface="Consolas" pitchFamily="49" charset="0"/>
              </a:rPr>
              <a:t> [0x00600006]  </a:t>
            </a:r>
            <a:r>
              <a:rPr lang="en-US" sz="1200" dirty="0" err="1" smtClean="0">
                <a:latin typeface="Consolas" pitchFamily="49" charset="0"/>
              </a:rPr>
              <a:t>Rowid</a:t>
            </a:r>
            <a:r>
              <a:rPr lang="en-US" sz="1200" dirty="0" smtClean="0">
                <a:latin typeface="Consolas" pitchFamily="49" charset="0"/>
              </a:rPr>
              <a:t>: 311069 Len: 65</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entity_code</a:t>
            </a:r>
            <a:r>
              <a:rPr lang="en-US" sz="1200" dirty="0" smtClean="0">
                <a:latin typeface="Consolas" pitchFamily="49" charset="0"/>
              </a:rPr>
              <a:t>          : CHAR(3)              : PAL</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tradeno</a:t>
            </a:r>
            <a:r>
              <a:rPr lang="en-US" sz="1200" dirty="0" smtClean="0">
                <a:latin typeface="Consolas" pitchFamily="49" charset="0"/>
              </a:rPr>
              <a:t>              : CHAR(12)             : 99aa88bb77cd</a:t>
            </a:r>
          </a:p>
          <a:p>
            <a:pPr eaLnBrk="1" hangingPunct="1">
              <a:buFont typeface="Arial" charset="0"/>
              <a:buNone/>
            </a:pPr>
            <a:r>
              <a:rPr lang="en-US" sz="1200" dirty="0" smtClean="0">
                <a:latin typeface="Consolas" pitchFamily="49" charset="0"/>
              </a:rPr>
              <a:t>           product              : CHAR(3)              : GX</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custno</a:t>
            </a:r>
            <a:r>
              <a:rPr lang="en-US" sz="1200" dirty="0" smtClean="0">
                <a:latin typeface="Consolas" pitchFamily="49" charset="0"/>
              </a:rPr>
              <a:t>               : CHAR(9)              : 123456</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bsn</a:t>
            </a:r>
            <a:r>
              <a:rPr lang="en-US" sz="1200" dirty="0" smtClean="0">
                <a:latin typeface="Consolas" pitchFamily="49" charset="0"/>
              </a:rPr>
              <a:t>                  : CHAR(3)              : PUR</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sum_status</a:t>
            </a:r>
            <a:r>
              <a:rPr lang="en-US" sz="1200" dirty="0" smtClean="0">
                <a:latin typeface="Consolas" pitchFamily="49" charset="0"/>
              </a:rPr>
              <a:t>           : CHAR(30)             : CO-CONFIRM</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cust_type</a:t>
            </a:r>
            <a:r>
              <a:rPr lang="en-US" sz="1200" dirty="0" smtClean="0">
                <a:latin typeface="Consolas" pitchFamily="49" charset="0"/>
              </a:rPr>
              <a:t>            : CHAR(1)              : C</a:t>
            </a:r>
          </a:p>
          <a:p>
            <a:pPr eaLnBrk="1" hangingPunct="1">
              <a:buFont typeface="Arial" charset="0"/>
              <a:buNone/>
            </a:pPr>
            <a:r>
              <a:rPr lang="en-US" sz="1200" dirty="0" smtClean="0">
                <a:latin typeface="Consolas" pitchFamily="49" charset="0"/>
              </a:rPr>
              <a:t>           </a:t>
            </a:r>
            <a:r>
              <a:rPr lang="en-US" sz="1200" dirty="0" err="1" smtClean="0">
                <a:latin typeface="Consolas" pitchFamily="49" charset="0"/>
              </a:rPr>
              <a:t>summ_bucket</a:t>
            </a:r>
            <a:r>
              <a:rPr lang="en-US" sz="1200" dirty="0" smtClean="0">
                <a:latin typeface="Consolas" pitchFamily="49" charset="0"/>
              </a:rPr>
              <a:t>          : INTEGER              : 16</a:t>
            </a:r>
          </a:p>
          <a:p>
            <a:pPr eaLnBrk="1" hangingPunct="1">
              <a:buFont typeface="Arial" charset="0"/>
              <a:buNone/>
            </a:pPr>
            <a:endParaRPr lang="en-US" dirty="0" smtClean="0"/>
          </a:p>
        </p:txBody>
      </p:sp>
    </p:spTree>
    <p:extLst>
      <p:ext uri="{BB962C8B-B14F-4D97-AF65-F5344CB8AC3E}">
        <p14:creationId xmlns:p14="http://schemas.microsoft.com/office/powerpoint/2010/main" val="4627866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US" altLang="en-US" dirty="0" err="1" smtClean="0"/>
              <a:t>DBVoyeur</a:t>
            </a:r>
            <a:endParaRPr lang="en-US" altLang="en-US" dirty="0" smtClean="0"/>
          </a:p>
        </p:txBody>
      </p:sp>
      <p:sp>
        <p:nvSpPr>
          <p:cNvPr id="59395" name="Rectangle 3"/>
          <p:cNvSpPr>
            <a:spLocks noGrp="1" noChangeArrowheads="1"/>
          </p:cNvSpPr>
          <p:nvPr>
            <p:ph idx="1"/>
          </p:nvPr>
        </p:nvSpPr>
        <p:spPr/>
        <p:txBody>
          <a:bodyPr/>
          <a:lstStyle/>
          <a:p>
            <a:pPr marL="381000" indent="-381000">
              <a:buNone/>
            </a:pPr>
            <a:r>
              <a:rPr lang="en-US" altLang="en-US" sz="1600" dirty="0"/>
              <a:t>create table whisky (col1 char(20), col2 char(30), </a:t>
            </a:r>
          </a:p>
          <a:p>
            <a:pPr marL="381000" indent="-381000">
              <a:buNone/>
            </a:pPr>
            <a:r>
              <a:rPr lang="en-US" altLang="en-US" sz="1600" dirty="0"/>
              <a:t>                             col3  integer,col4 decimal</a:t>
            </a:r>
            <a:r>
              <a:rPr lang="en-US" altLang="en-US" sz="1600" dirty="0" smtClean="0"/>
              <a:t>);</a:t>
            </a:r>
            <a:endParaRPr lang="en-US" altLang="en-US" sz="1600" dirty="0"/>
          </a:p>
          <a:p>
            <a:pPr marL="495300" indent="-495300" eaLnBrk="1" hangingPunct="1">
              <a:buFontTx/>
              <a:buNone/>
            </a:pPr>
            <a:endParaRPr lang="en-US" altLang="en-US" sz="1600" dirty="0" smtClean="0"/>
          </a:p>
          <a:p>
            <a:pPr marL="495300" indent="-495300" eaLnBrk="1" hangingPunct="1">
              <a:buFontTx/>
              <a:buNone/>
            </a:pPr>
            <a:r>
              <a:rPr lang="en-US" altLang="en-US" sz="1600" dirty="0" smtClean="0"/>
              <a:t>1018     48   BEGIN    8        410 0        07/12/202213:34:57 33       </a:t>
            </a:r>
            <a:r>
              <a:rPr lang="en-US" altLang="en-US" sz="1600" dirty="0" err="1" smtClean="0"/>
              <a:t>informix</a:t>
            </a:r>
            <a:endParaRPr lang="en-US" altLang="en-US" sz="1600" dirty="0" smtClean="0"/>
          </a:p>
          <a:p>
            <a:pPr marL="495300" indent="-495300" eaLnBrk="1" hangingPunct="1">
              <a:buFontTx/>
              <a:buNone/>
            </a:pPr>
            <a:r>
              <a:rPr lang="en-US" altLang="en-US" sz="1600" dirty="0" smtClean="0"/>
              <a:t>1048     40   UNIQID   8        0  1018     100142   106</a:t>
            </a:r>
          </a:p>
          <a:p>
            <a:pPr marL="495300" indent="-495300" eaLnBrk="1" hangingPunct="1">
              <a:buFontTx/>
              <a:buNone/>
            </a:pPr>
            <a:r>
              <a:rPr lang="en-US" altLang="en-US" sz="1600" dirty="0" smtClean="0">
                <a:solidFill>
                  <a:srgbClr val="FF0000"/>
                </a:solidFill>
              </a:rPr>
              <a:t>1070     380  </a:t>
            </a:r>
            <a:r>
              <a:rPr lang="en-US" altLang="en-US" sz="1600" b="1" dirty="0" smtClean="0">
                <a:solidFill>
                  <a:srgbClr val="FF0000"/>
                </a:solidFill>
              </a:rPr>
              <a:t>BLDCL</a:t>
            </a:r>
            <a:r>
              <a:rPr lang="en-US" altLang="en-US" sz="1600" dirty="0" smtClean="0">
                <a:solidFill>
                  <a:srgbClr val="FF0000"/>
                </a:solidFill>
              </a:rPr>
              <a:t>    8        0  1048     </a:t>
            </a:r>
            <a:r>
              <a:rPr lang="en-US" altLang="en-US" sz="1600" b="1" dirty="0" smtClean="0">
                <a:solidFill>
                  <a:srgbClr val="FF0000"/>
                </a:solidFill>
              </a:rPr>
              <a:t>1001e0</a:t>
            </a:r>
            <a:r>
              <a:rPr lang="en-US" altLang="en-US" sz="1600" dirty="0" smtClean="0">
                <a:solidFill>
                  <a:srgbClr val="FF0000"/>
                </a:solidFill>
              </a:rPr>
              <a:t> 8 8 64 0 whisky</a:t>
            </a:r>
          </a:p>
          <a:p>
            <a:pPr marL="495300" indent="-495300" eaLnBrk="1" hangingPunct="1">
              <a:buFontTx/>
              <a:buNone/>
            </a:pPr>
            <a:r>
              <a:rPr lang="en-US" altLang="en-US" sz="1600" dirty="0" smtClean="0">
                <a:solidFill>
                  <a:srgbClr val="00B050"/>
                </a:solidFill>
              </a:rPr>
              <a:t>11ec     44   </a:t>
            </a:r>
            <a:r>
              <a:rPr lang="en-US" altLang="en-US" sz="1600" b="1" dirty="0" smtClean="0">
                <a:solidFill>
                  <a:srgbClr val="00B050"/>
                </a:solidFill>
              </a:rPr>
              <a:t>CHALLOC</a:t>
            </a:r>
            <a:r>
              <a:rPr lang="en-US" altLang="en-US" sz="1600" dirty="0" smtClean="0">
                <a:solidFill>
                  <a:srgbClr val="00B050"/>
                </a:solidFill>
              </a:rPr>
              <a:t>  8        0  1070     </a:t>
            </a:r>
            <a:r>
              <a:rPr lang="en-US" altLang="en-US" sz="1600" b="1" dirty="0" smtClean="0">
                <a:solidFill>
                  <a:srgbClr val="00B050"/>
                </a:solidFill>
              </a:rPr>
              <a:t>00001:0000022734</a:t>
            </a:r>
            <a:r>
              <a:rPr lang="en-US" altLang="en-US" sz="1600" dirty="0" smtClean="0">
                <a:solidFill>
                  <a:srgbClr val="00B050"/>
                </a:solidFill>
              </a:rPr>
              <a:t> 8</a:t>
            </a:r>
          </a:p>
          <a:p>
            <a:pPr marL="495300" indent="-495300" eaLnBrk="1" hangingPunct="1">
              <a:buFontTx/>
              <a:buAutoNum type="arabicPlain" startAt="1218"/>
            </a:pPr>
            <a:r>
              <a:rPr lang="en-US" altLang="en-US" sz="1600" dirty="0" smtClean="0">
                <a:solidFill>
                  <a:srgbClr val="002060"/>
                </a:solidFill>
              </a:rPr>
              <a:t>   48   </a:t>
            </a:r>
            <a:r>
              <a:rPr lang="en-US" altLang="en-US" sz="1600" b="1" dirty="0" smtClean="0">
                <a:solidFill>
                  <a:srgbClr val="002060"/>
                </a:solidFill>
              </a:rPr>
              <a:t>PTEXTEND</a:t>
            </a:r>
            <a:r>
              <a:rPr lang="en-US" altLang="en-US" sz="1600" dirty="0" smtClean="0">
                <a:solidFill>
                  <a:srgbClr val="002060"/>
                </a:solidFill>
              </a:rPr>
              <a:t> 8        0  11ec     </a:t>
            </a:r>
            <a:r>
              <a:rPr lang="en-US" altLang="en-US" sz="1600" b="1" dirty="0" smtClean="0">
                <a:solidFill>
                  <a:srgbClr val="002060"/>
                </a:solidFill>
              </a:rPr>
              <a:t>1001e0</a:t>
            </a:r>
            <a:r>
              <a:rPr lang="en-US" altLang="en-US" sz="1600" dirty="0" smtClean="0">
                <a:solidFill>
                  <a:srgbClr val="002060"/>
                </a:solidFill>
              </a:rPr>
              <a:t>   7        00001:0000022734</a:t>
            </a:r>
          </a:p>
          <a:p>
            <a:pPr marL="0" indent="0" eaLnBrk="1" hangingPunct="1">
              <a:buNone/>
            </a:pPr>
            <a:endParaRPr lang="en-US" altLang="en-US" sz="1600" dirty="0" smtClean="0"/>
          </a:p>
          <a:p>
            <a:pPr lvl="1">
              <a:buFont typeface="Arial" panose="020B0604020202020204" pitchFamily="34" charset="0"/>
              <a:buChar char="•"/>
            </a:pPr>
            <a:r>
              <a:rPr lang="en-US" altLang="en-US" sz="1300" dirty="0">
                <a:solidFill>
                  <a:srgbClr val="FF0000"/>
                </a:solidFill>
              </a:rPr>
              <a:t>Build The partition 1001e0</a:t>
            </a:r>
          </a:p>
          <a:p>
            <a:pPr lvl="1">
              <a:buFont typeface="Arial" panose="020B0604020202020204" pitchFamily="34" charset="0"/>
              <a:buChar char="•"/>
            </a:pPr>
            <a:r>
              <a:rPr lang="en-US" altLang="en-US" sz="1300" dirty="0">
                <a:solidFill>
                  <a:srgbClr val="FF0000"/>
                </a:solidFill>
              </a:rPr>
              <a:t>Also see the table name listed</a:t>
            </a:r>
          </a:p>
          <a:p>
            <a:pPr lvl="1">
              <a:buFont typeface="Arial" panose="020B0604020202020204" pitchFamily="34" charset="0"/>
              <a:buChar char="•"/>
            </a:pPr>
            <a:r>
              <a:rPr lang="en-US" altLang="en-US" sz="1200" dirty="0">
                <a:solidFill>
                  <a:srgbClr val="00B050"/>
                </a:solidFill>
              </a:rPr>
              <a:t>Allocate 8 pages at address </a:t>
            </a:r>
            <a:r>
              <a:rPr lang="en-US" altLang="en-US" sz="1200" dirty="0" smtClean="0">
                <a:solidFill>
                  <a:srgbClr val="00B050"/>
                </a:solidFill>
              </a:rPr>
              <a:t>1:22734</a:t>
            </a:r>
          </a:p>
          <a:p>
            <a:pPr lvl="1">
              <a:buFont typeface="Arial" panose="020B0604020202020204" pitchFamily="34" charset="0"/>
              <a:buChar char="•"/>
            </a:pPr>
            <a:r>
              <a:rPr lang="en-US" altLang="en-US" sz="1200" dirty="0">
                <a:solidFill>
                  <a:srgbClr val="002060"/>
                </a:solidFill>
              </a:rPr>
              <a:t>Add the extent to the partition 1001e0</a:t>
            </a:r>
          </a:p>
          <a:p>
            <a:pPr lvl="1"/>
            <a:endParaRPr lang="en-US" altLang="en-US" sz="1200" dirty="0">
              <a:solidFill>
                <a:srgbClr val="00B050"/>
              </a:solidFill>
            </a:endParaRPr>
          </a:p>
          <a:p>
            <a:pPr marL="895350" lvl="1" indent="-495300"/>
            <a:endParaRPr lang="en-US" altLang="en-US" sz="1200" dirty="0" smtClean="0"/>
          </a:p>
        </p:txBody>
      </p:sp>
      <p:sp>
        <p:nvSpPr>
          <p:cNvPr id="47108" name="Slide Number Placeholder 1"/>
          <p:cNvSpPr>
            <a:spLocks noGrp="1"/>
          </p:cNvSpPr>
          <p:nvPr>
            <p:ph type="sldNum" sz="quarter" idx="4294967295"/>
          </p:nvPr>
        </p:nvSpPr>
        <p:spPr bwMode="auto">
          <a:xfrm>
            <a:off x="7772400" y="6324600"/>
            <a:ext cx="914400" cy="381000"/>
          </a:xfrm>
          <a:prstGeom prst="rect">
            <a:avLst/>
          </a:prstGeom>
          <a:ln>
            <a:miter lim="800000"/>
            <a:headEnd/>
            <a:tailEnd/>
          </a:ln>
        </p:spPr>
        <p:txBody>
          <a:bodyPr/>
          <a:lstStyle>
            <a:lvl1pPr eaLnBrk="0" hangingPunct="0">
              <a:defRPr sz="2600">
                <a:solidFill>
                  <a:schemeClr val="bg1"/>
                </a:solidFill>
                <a:latin typeface="Arial" panose="020B0604020202020204" pitchFamily="34" charset="0"/>
                <a:cs typeface="Arial" panose="020B0604020202020204" pitchFamily="34" charset="0"/>
              </a:defRPr>
            </a:lvl1pPr>
            <a:lvl2pPr marL="742950" indent="-285750" eaLnBrk="0" hangingPunct="0">
              <a:defRPr sz="2600">
                <a:solidFill>
                  <a:schemeClr val="bg1"/>
                </a:solidFill>
                <a:latin typeface="Arial" panose="020B0604020202020204" pitchFamily="34" charset="0"/>
                <a:cs typeface="Arial" panose="020B0604020202020204" pitchFamily="34" charset="0"/>
              </a:defRPr>
            </a:lvl2pPr>
            <a:lvl3pPr marL="1143000" indent="-228600" eaLnBrk="0" hangingPunct="0">
              <a:defRPr sz="2600">
                <a:solidFill>
                  <a:schemeClr val="bg1"/>
                </a:solidFill>
                <a:latin typeface="Arial" panose="020B0604020202020204" pitchFamily="34" charset="0"/>
                <a:cs typeface="Arial" panose="020B0604020202020204" pitchFamily="34" charset="0"/>
              </a:defRPr>
            </a:lvl3pPr>
            <a:lvl4pPr marL="1600200" indent="-228600" eaLnBrk="0" hangingPunct="0">
              <a:defRPr sz="2600">
                <a:solidFill>
                  <a:schemeClr val="bg1"/>
                </a:solidFill>
                <a:latin typeface="Arial" panose="020B0604020202020204" pitchFamily="34" charset="0"/>
                <a:cs typeface="Arial" panose="020B0604020202020204" pitchFamily="34" charset="0"/>
              </a:defRPr>
            </a:lvl4pPr>
            <a:lvl5pPr marL="2057400" indent="-228600" eaLnBrk="0" hangingPunct="0">
              <a:defRPr sz="26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buClr>
                <a:srgbClr val="00A3A1"/>
              </a:buClr>
              <a:buFont typeface="Wingdings" panose="05000000000000000000" pitchFamily="2" charset="2"/>
              <a:buChar char="§"/>
              <a:defRPr sz="2600">
                <a:solidFill>
                  <a:schemeClr val="bg1"/>
                </a:solidFill>
                <a:latin typeface="Arial" panose="020B0604020202020204" pitchFamily="34" charset="0"/>
                <a:cs typeface="Arial" panose="020B0604020202020204" pitchFamily="34" charset="0"/>
              </a:defRPr>
            </a:lvl9pPr>
          </a:lstStyle>
          <a:p>
            <a:pPr eaLnBrk="1" hangingPunct="1"/>
            <a:r>
              <a:rPr lang="en-US" altLang="en-US" sz="1200">
                <a:solidFill>
                  <a:srgbClr val="898989"/>
                </a:solidFill>
                <a:latin typeface="Calibri" panose="020F0502020204030204" pitchFamily="34" charset="0"/>
              </a:rPr>
              <a:t>Slide  </a:t>
            </a:r>
            <a:fld id="{A593C044-28EE-43CB-BC5A-D047136A46D1}" type="slidenum">
              <a:rPr lang="en-US" altLang="en-US" sz="1200">
                <a:solidFill>
                  <a:srgbClr val="898989"/>
                </a:solidFill>
                <a:latin typeface="Calibri" panose="020F0502020204030204" pitchFamily="34" charset="0"/>
              </a:rPr>
              <a:pPr eaLnBrk="1" hangingPunct="1"/>
              <a:t>40</a:t>
            </a:fld>
            <a:endParaRPr lang="en-US"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7522096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en-US" dirty="0" err="1" smtClean="0"/>
              <a:t>DBVoyeur</a:t>
            </a:r>
            <a:endParaRPr lang="en-US" dirty="0" smtClean="0"/>
          </a:p>
        </p:txBody>
      </p:sp>
      <p:sp>
        <p:nvSpPr>
          <p:cNvPr id="2" name="Rectangle 1"/>
          <p:cNvSpPr/>
          <p:nvPr/>
        </p:nvSpPr>
        <p:spPr>
          <a:xfrm>
            <a:off x="457200" y="1219200"/>
            <a:ext cx="8413750" cy="3970318"/>
          </a:xfrm>
          <a:prstGeom prst="rect">
            <a:avLst/>
          </a:prstGeom>
        </p:spPr>
        <p:txBody>
          <a:bodyPr wrap="square">
            <a:spAutoFit/>
          </a:bodyPr>
          <a:lstStyle/>
          <a:p>
            <a:pPr marL="381000" indent="-381000"/>
            <a:r>
              <a:rPr lang="en-US" sz="1200" dirty="0">
                <a:latin typeface="Courier New" panose="02070309020205020404" pitchFamily="49" charset="0"/>
                <a:cs typeface="Courier New" panose="02070309020205020404" pitchFamily="49" charset="0"/>
              </a:rPr>
              <a:t>1248     76   HINSERT  8        0  1218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d2d      27</a:t>
            </a:r>
          </a:p>
          <a:p>
            <a:pPr marL="381000" indent="-381000"/>
            <a:r>
              <a:rPr lang="en-US" sz="1200" dirty="0">
                <a:latin typeface="Courier New" panose="02070309020205020404" pitchFamily="49" charset="0"/>
                <a:cs typeface="Courier New" panose="02070309020205020404" pitchFamily="49" charset="0"/>
              </a:rPr>
              <a:t>1294     60   ADDITEM  8        0  1248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d2d      16    1     6</a:t>
            </a:r>
          </a:p>
          <a:p>
            <a:pPr marL="381000" indent="-381000"/>
            <a:r>
              <a:rPr lang="en-US" sz="1200" dirty="0">
                <a:latin typeface="Courier New" panose="02070309020205020404" pitchFamily="49" charset="0"/>
                <a:cs typeface="Courier New" panose="02070309020205020404" pitchFamily="49" charset="0"/>
              </a:rPr>
              <a:t>12d0     56   ADDITEM  8        0  1294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d2d      17    -32766 4</a:t>
            </a:r>
          </a:p>
          <a:p>
            <a:pPr marL="381000" indent="-381000"/>
            <a:r>
              <a:rPr lang="en-US" sz="1200" dirty="0">
                <a:latin typeface="Courier New" panose="02070309020205020404" pitchFamily="49" charset="0"/>
                <a:cs typeface="Courier New" panose="02070309020205020404" pitchFamily="49" charset="0"/>
              </a:rPr>
              <a:t>1308     76   HINSERT  8        0  12d0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d2e      27</a:t>
            </a:r>
          </a:p>
          <a:p>
            <a:pPr marL="381000" indent="-381000"/>
            <a:r>
              <a:rPr lang="en-US" sz="1200" dirty="0">
                <a:latin typeface="Courier New" panose="02070309020205020404" pitchFamily="49" charset="0"/>
                <a:cs typeface="Courier New" panose="02070309020205020404" pitchFamily="49" charset="0"/>
              </a:rPr>
              <a:t>1354     60   ADDITEM  8        0  1308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d2e      16    1     6</a:t>
            </a:r>
          </a:p>
          <a:p>
            <a:pPr marL="381000" indent="-381000"/>
            <a:r>
              <a:rPr lang="en-US" sz="1200" dirty="0">
                <a:latin typeface="Courier New" panose="02070309020205020404" pitchFamily="49" charset="0"/>
                <a:cs typeface="Courier New" panose="02070309020205020404" pitchFamily="49" charset="0"/>
              </a:rPr>
              <a:t>1390     56   ADDITEM  8        0  1354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d2e      17    -32766 4</a:t>
            </a:r>
          </a:p>
          <a:p>
            <a:pPr marL="381000" indent="-381000"/>
            <a:r>
              <a:rPr lang="en-US" sz="1200" dirty="0">
                <a:latin typeface="Courier New" panose="02070309020205020404" pitchFamily="49" charset="0"/>
                <a:cs typeface="Courier New" panose="02070309020205020404" pitchFamily="49" charset="0"/>
              </a:rPr>
              <a:t>13c8     76   HINSERT  8        0  1390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d2f      27</a:t>
            </a:r>
          </a:p>
          <a:p>
            <a:pPr marL="381000" indent="-381000"/>
            <a:r>
              <a:rPr lang="en-US" sz="1200" dirty="0">
                <a:latin typeface="Courier New" panose="02070309020205020404" pitchFamily="49" charset="0"/>
                <a:cs typeface="Courier New" panose="02070309020205020404" pitchFamily="49" charset="0"/>
              </a:rPr>
              <a:t>1414     60   ADDITEM  8        0  13c8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d2f      16    1     6</a:t>
            </a:r>
          </a:p>
          <a:p>
            <a:pPr marL="381000" indent="-381000"/>
            <a:r>
              <a:rPr lang="en-US" sz="1200" dirty="0" smtClean="0">
                <a:latin typeface="Courier New" panose="02070309020205020404" pitchFamily="49" charset="0"/>
                <a:cs typeface="Courier New" panose="02070309020205020404" pitchFamily="49" charset="0"/>
              </a:rPr>
              <a:t>1450     56   </a:t>
            </a:r>
            <a:r>
              <a:rPr lang="en-US" sz="1200" dirty="0">
                <a:latin typeface="Courier New" panose="02070309020205020404" pitchFamily="49" charset="0"/>
                <a:cs typeface="Courier New" panose="02070309020205020404" pitchFamily="49" charset="0"/>
              </a:rPr>
              <a:t>ADDITEM  8        0  1414     </a:t>
            </a:r>
            <a:r>
              <a:rPr lang="en-US" sz="1200" dirty="0">
                <a:solidFill>
                  <a:srgbClr val="FF0000"/>
                </a:solidFill>
                <a:latin typeface="Courier New" panose="02070309020205020404" pitchFamily="49" charset="0"/>
                <a:cs typeface="Courier New" panose="02070309020205020404" pitchFamily="49" charset="0"/>
              </a:rPr>
              <a:t>100143</a:t>
            </a:r>
            <a:r>
              <a:rPr lang="en-US" sz="1200" dirty="0">
                <a:latin typeface="Courier New" panose="02070309020205020404" pitchFamily="49" charset="0"/>
                <a:cs typeface="Courier New" panose="02070309020205020404" pitchFamily="49" charset="0"/>
              </a:rPr>
              <a:t>   d2f      17    -32766 </a:t>
            </a:r>
            <a:r>
              <a:rPr lang="en-US" sz="1200" dirty="0" smtClean="0">
                <a:latin typeface="Courier New" panose="02070309020205020404" pitchFamily="49" charset="0"/>
                <a:cs typeface="Courier New" panose="02070309020205020404" pitchFamily="49" charset="0"/>
              </a:rPr>
              <a:t>4</a:t>
            </a:r>
          </a:p>
          <a:p>
            <a:pPr marL="381000" indent="-381000"/>
            <a:r>
              <a:rPr lang="en-US" sz="1200" dirty="0" smtClean="0">
                <a:latin typeface="Courier New" panose="02070309020205020404" pitchFamily="49" charset="0"/>
                <a:cs typeface="Courier New" panose="02070309020205020404" pitchFamily="49" charset="0"/>
              </a:rPr>
              <a:t>….</a:t>
            </a:r>
          </a:p>
          <a:p>
            <a:pPr marL="495300" indent="-495300"/>
            <a:r>
              <a:rPr lang="en-US" sz="1200" dirty="0">
                <a:latin typeface="Courier New" panose="02070309020205020404" pitchFamily="49" charset="0"/>
                <a:cs typeface="Courier New" panose="02070309020205020404" pitchFamily="49" charset="0"/>
              </a:rPr>
              <a:t>1548     144  HINSERT  8        0  1510     </a:t>
            </a:r>
            <a:r>
              <a:rPr lang="en-US" sz="1200" dirty="0">
                <a:solidFill>
                  <a:srgbClr val="00B050"/>
                </a:solidFill>
                <a:latin typeface="Courier New" panose="02070309020205020404" pitchFamily="49" charset="0"/>
                <a:cs typeface="Courier New" panose="02070309020205020404" pitchFamily="49" charset="0"/>
              </a:rPr>
              <a:t>100142</a:t>
            </a:r>
            <a:r>
              <a:rPr lang="en-US" sz="1200" dirty="0">
                <a:latin typeface="Courier New" panose="02070309020205020404" pitchFamily="49" charset="0"/>
                <a:cs typeface="Courier New" panose="02070309020205020404" pitchFamily="49" charset="0"/>
              </a:rPr>
              <a:t>   80c      95</a:t>
            </a:r>
          </a:p>
          <a:p>
            <a:pPr marL="495300" indent="-495300"/>
            <a:r>
              <a:rPr lang="en-US" sz="1200" dirty="0">
                <a:latin typeface="Courier New" panose="02070309020205020404" pitchFamily="49" charset="0"/>
                <a:cs typeface="Courier New" panose="02070309020205020404" pitchFamily="49" charset="0"/>
              </a:rPr>
              <a:t>15d8     92   ADDITEM  8        0  1548     </a:t>
            </a:r>
            <a:r>
              <a:rPr lang="en-US" sz="1200" dirty="0">
                <a:solidFill>
                  <a:srgbClr val="00B050"/>
                </a:solidFill>
                <a:latin typeface="Courier New" panose="02070309020205020404" pitchFamily="49" charset="0"/>
                <a:cs typeface="Courier New" panose="02070309020205020404" pitchFamily="49" charset="0"/>
              </a:rPr>
              <a:t>100142</a:t>
            </a:r>
            <a:r>
              <a:rPr lang="en-US" sz="1200" dirty="0">
                <a:latin typeface="Courier New" panose="02070309020205020404" pitchFamily="49" charset="0"/>
                <a:cs typeface="Courier New" panose="02070309020205020404" pitchFamily="49" charset="0"/>
              </a:rPr>
              <a:t>   80c      6     -32767 37</a:t>
            </a:r>
          </a:p>
          <a:p>
            <a:pPr marL="495300" indent="-495300"/>
            <a:r>
              <a:rPr lang="en-US" sz="1200" dirty="0">
                <a:latin typeface="Courier New" panose="02070309020205020404" pitchFamily="49" charset="0"/>
                <a:cs typeface="Courier New" panose="02070309020205020404" pitchFamily="49" charset="0"/>
              </a:rPr>
              <a:t>1634     56   ADDITEM  8        0  15d8     </a:t>
            </a:r>
            <a:r>
              <a:rPr lang="en-US" sz="1200" dirty="0">
                <a:solidFill>
                  <a:srgbClr val="00B050"/>
                </a:solidFill>
                <a:latin typeface="Courier New" panose="02070309020205020404" pitchFamily="49" charset="0"/>
                <a:cs typeface="Courier New" panose="02070309020205020404" pitchFamily="49" charset="0"/>
              </a:rPr>
              <a:t>100142</a:t>
            </a:r>
            <a:r>
              <a:rPr lang="en-US" sz="1200" dirty="0">
                <a:latin typeface="Courier New" panose="02070309020205020404" pitchFamily="49" charset="0"/>
                <a:cs typeface="Courier New" panose="02070309020205020404" pitchFamily="49" charset="0"/>
              </a:rPr>
              <a:t>   80c      2     2     4</a:t>
            </a:r>
          </a:p>
          <a:p>
            <a:pPr marL="381000" indent="-381000"/>
            <a:endParaRPr lang="en-US" sz="1200" dirty="0">
              <a:latin typeface="Courier New" panose="02070309020205020404" pitchFamily="49" charset="0"/>
              <a:cs typeface="Courier New" panose="02070309020205020404" pitchFamily="49" charset="0"/>
            </a:endParaRPr>
          </a:p>
          <a:p>
            <a:endParaRPr lang="en-US" sz="1200" dirty="0" smtClean="0">
              <a:latin typeface="Courier New" panose="02070309020205020404" pitchFamily="49" charset="0"/>
              <a:cs typeface="Courier New" panose="02070309020205020404" pitchFamily="49" charset="0"/>
            </a:endParaRPr>
          </a:p>
          <a:p>
            <a:endParaRPr lang="en-US" sz="1200" dirty="0" smtClean="0">
              <a:latin typeface="Courier New" panose="02070309020205020404" pitchFamily="49" charset="0"/>
              <a:cs typeface="Courier New" panose="02070309020205020404" pitchFamily="49" charset="0"/>
            </a:endParaRPr>
          </a:p>
          <a:p>
            <a:pPr marL="381000" indent="-381000"/>
            <a:r>
              <a:rPr lang="en-US" sz="1200" dirty="0">
                <a:latin typeface="Courier New" panose="02070309020205020404" pitchFamily="49" charset="0"/>
                <a:cs typeface="Courier New" panose="02070309020205020404" pitchFamily="49" charset="0"/>
              </a:rPr>
              <a:t>select hex(</a:t>
            </a:r>
            <a:r>
              <a:rPr lang="en-US" sz="1200" dirty="0" err="1">
                <a:latin typeface="Courier New" panose="02070309020205020404" pitchFamily="49" charset="0"/>
                <a:cs typeface="Courier New" panose="02070309020205020404" pitchFamily="49" charset="0"/>
              </a:rPr>
              <a:t>partnum</a:t>
            </a:r>
            <a:r>
              <a:rPr lang="en-US" sz="1200" dirty="0">
                <a:latin typeface="Courier New" panose="02070309020205020404" pitchFamily="49" charset="0"/>
                <a:cs typeface="Courier New" panose="02070309020205020404" pitchFamily="49" charset="0"/>
              </a:rPr>
              <a:t>), </a:t>
            </a:r>
            <a:r>
              <a:rPr lang="en-US" sz="1200" dirty="0" err="1">
                <a:latin typeface="Courier New" panose="02070309020205020404" pitchFamily="49" charset="0"/>
                <a:cs typeface="Courier New" panose="02070309020205020404" pitchFamily="49" charset="0"/>
              </a:rPr>
              <a:t>tabname</a:t>
            </a:r>
            <a:r>
              <a:rPr lang="en-US" sz="1200" dirty="0">
                <a:latin typeface="Courier New" panose="02070309020205020404" pitchFamily="49" charset="0"/>
                <a:cs typeface="Courier New" panose="02070309020205020404" pitchFamily="49" charset="0"/>
              </a:rPr>
              <a:t> from </a:t>
            </a:r>
            <a:r>
              <a:rPr lang="en-US" sz="1200" dirty="0" err="1">
                <a:latin typeface="Courier New" panose="02070309020205020404" pitchFamily="49" charset="0"/>
                <a:cs typeface="Courier New" panose="02070309020205020404" pitchFamily="49" charset="0"/>
              </a:rPr>
              <a:t>systables</a:t>
            </a:r>
            <a:r>
              <a:rPr lang="en-US" sz="1200" dirty="0">
                <a:latin typeface="Courier New" panose="02070309020205020404" pitchFamily="49" charset="0"/>
                <a:cs typeface="Courier New" panose="02070309020205020404" pitchFamily="49" charset="0"/>
              </a:rPr>
              <a:t>;</a:t>
            </a:r>
          </a:p>
          <a:p>
            <a:pPr marL="381000" indent="-381000"/>
            <a:endParaRPr lang="en-US" sz="1200" dirty="0">
              <a:latin typeface="Courier New" panose="02070309020205020404" pitchFamily="49" charset="0"/>
              <a:cs typeface="Courier New" panose="02070309020205020404" pitchFamily="49" charset="0"/>
            </a:endParaRPr>
          </a:p>
          <a:p>
            <a:pPr marL="381000" indent="-381000"/>
            <a:r>
              <a:rPr lang="en-US" sz="1200" dirty="0">
                <a:latin typeface="Courier New" panose="02070309020205020404" pitchFamily="49" charset="0"/>
                <a:cs typeface="Courier New" panose="02070309020205020404" pitchFamily="49" charset="0"/>
              </a:rPr>
              <a:t>(expression)  </a:t>
            </a:r>
            <a:r>
              <a:rPr lang="en-US" sz="1200" b="1" dirty="0" smtClean="0">
                <a:solidFill>
                  <a:srgbClr val="00B050"/>
                </a:solidFill>
                <a:latin typeface="Courier New" panose="02070309020205020404" pitchFamily="49" charset="0"/>
                <a:cs typeface="Courier New" panose="02070309020205020404" pitchFamily="49" charset="0"/>
              </a:rPr>
              <a:t>0x00100142</a:t>
            </a:r>
            <a:r>
              <a:rPr lang="en-US" sz="1200" dirty="0" smtClean="0">
                <a:latin typeface="Courier New" panose="02070309020205020404" pitchFamily="49" charset="0"/>
                <a:cs typeface="Courier New" panose="02070309020205020404" pitchFamily="49" charset="0"/>
              </a:rPr>
              <a:t>  </a:t>
            </a:r>
            <a:r>
              <a:rPr lang="en-US" sz="1200" dirty="0" err="1" smtClean="0">
                <a:latin typeface="Courier New" panose="02070309020205020404" pitchFamily="49" charset="0"/>
                <a:cs typeface="Courier New" panose="02070309020205020404" pitchFamily="49" charset="0"/>
              </a:rPr>
              <a:t>systables</a:t>
            </a:r>
            <a:r>
              <a:rPr lang="en-US" sz="1200" dirty="0" smtClean="0">
                <a:latin typeface="Courier New" panose="02070309020205020404" pitchFamily="49" charset="0"/>
                <a:cs typeface="Courier New" panose="02070309020205020404" pitchFamily="49" charset="0"/>
              </a:rPr>
              <a:t>  </a:t>
            </a:r>
            <a:endParaRPr lang="en-US" sz="1200" dirty="0">
              <a:latin typeface="Courier New" panose="02070309020205020404" pitchFamily="49" charset="0"/>
              <a:cs typeface="Courier New" panose="02070309020205020404" pitchFamily="49" charset="0"/>
            </a:endParaRPr>
          </a:p>
          <a:p>
            <a:pPr marL="381000" indent="-381000"/>
            <a:r>
              <a:rPr lang="en-US" sz="1200" dirty="0" smtClean="0">
                <a:latin typeface="Courier New" panose="02070309020205020404" pitchFamily="49" charset="0"/>
                <a:cs typeface="Courier New" panose="02070309020205020404" pitchFamily="49" charset="0"/>
              </a:rPr>
              <a:t>(</a:t>
            </a:r>
            <a:r>
              <a:rPr lang="en-US" sz="1200" dirty="0">
                <a:latin typeface="Courier New" panose="02070309020205020404" pitchFamily="49" charset="0"/>
                <a:cs typeface="Courier New" panose="02070309020205020404" pitchFamily="49" charset="0"/>
              </a:rPr>
              <a:t>expression)  </a:t>
            </a:r>
            <a:r>
              <a:rPr lang="en-US" sz="1200" b="1" dirty="0" smtClean="0">
                <a:solidFill>
                  <a:srgbClr val="FF0000"/>
                </a:solidFill>
                <a:latin typeface="Courier New" panose="02070309020205020404" pitchFamily="49" charset="0"/>
                <a:cs typeface="Courier New" panose="02070309020205020404" pitchFamily="49" charset="0"/>
              </a:rPr>
              <a:t>0x00100143</a:t>
            </a:r>
            <a:r>
              <a:rPr lang="en-US" sz="1200" dirty="0" smtClean="0">
                <a:latin typeface="Courier New" panose="02070309020205020404" pitchFamily="49" charset="0"/>
                <a:cs typeface="Courier New" panose="02070309020205020404" pitchFamily="49" charset="0"/>
              </a:rPr>
              <a:t>  </a:t>
            </a:r>
            <a:r>
              <a:rPr lang="en-US" sz="1200" dirty="0" err="1" smtClean="0">
                <a:latin typeface="Courier New" panose="02070309020205020404" pitchFamily="49" charset="0"/>
                <a:cs typeface="Courier New" panose="02070309020205020404" pitchFamily="49" charset="0"/>
              </a:rPr>
              <a:t>syscolumns</a:t>
            </a:r>
            <a:endParaRPr lang="en-US" sz="1200" dirty="0">
              <a:latin typeface="Courier New" panose="02070309020205020404" pitchFamily="49" charset="0"/>
              <a:cs typeface="Courier New" panose="02070309020205020404" pitchFamily="49" charset="0"/>
            </a:endParaRPr>
          </a:p>
          <a:p>
            <a:endParaRPr lang="en-US" sz="12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6512507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469900" y="0"/>
            <a:ext cx="8229600" cy="1143000"/>
          </a:xfrm>
        </p:spPr>
        <p:txBody>
          <a:bodyPr/>
          <a:lstStyle/>
          <a:p>
            <a:pPr eaLnBrk="1" hangingPunct="1"/>
            <a:r>
              <a:rPr lang="en-US" smtClean="0"/>
              <a:t>DBVoyeur</a:t>
            </a:r>
          </a:p>
        </p:txBody>
      </p:sp>
      <p:sp>
        <p:nvSpPr>
          <p:cNvPr id="76803" name="Content Placeholder 3"/>
          <p:cNvSpPr>
            <a:spLocks noGrp="1"/>
          </p:cNvSpPr>
          <p:nvPr>
            <p:ph idx="1"/>
          </p:nvPr>
        </p:nvSpPr>
        <p:spPr>
          <a:xfrm>
            <a:off x="889000" y="977900"/>
            <a:ext cx="7899400" cy="4927600"/>
          </a:xfrm>
        </p:spPr>
        <p:txBody>
          <a:bodyPr/>
          <a:lstStyle/>
          <a:p>
            <a:pPr eaLnBrk="1" hangingPunct="1">
              <a:buFont typeface="Arial" charset="0"/>
              <a:buNone/>
            </a:pPr>
            <a:r>
              <a:rPr lang="en-US" sz="1200" dirty="0" smtClean="0">
                <a:latin typeface="Courier New" panose="02070309020205020404" pitchFamily="49" charset="0"/>
                <a:cs typeface="Courier New" panose="02070309020205020404" pitchFamily="49" charset="0"/>
              </a:rPr>
              <a:t>Big Endian system detected</a:t>
            </a:r>
          </a:p>
          <a:p>
            <a:pPr eaLnBrk="1" hangingPunct="1">
              <a:buFont typeface="Arial" charset="0"/>
              <a:buNone/>
            </a:pPr>
            <a:r>
              <a:rPr lang="en-US" sz="1200" dirty="0" smtClean="0">
                <a:latin typeface="Courier New" panose="02070309020205020404" pitchFamily="49" charset="0"/>
                <a:cs typeface="Courier New" panose="02070309020205020404" pitchFamily="49" charset="0"/>
              </a:rPr>
              <a:t>Checking base </a:t>
            </a:r>
            <a:r>
              <a:rPr lang="en-US" sz="1200" dirty="0" err="1" smtClean="0">
                <a:latin typeface="Courier New" panose="02070309020205020404" pitchFamily="49" charset="0"/>
                <a:cs typeface="Courier New" panose="02070309020205020404" pitchFamily="49" charset="0"/>
              </a:rPr>
              <a:t>config</a:t>
            </a:r>
            <a:endParaRPr lang="en-US" sz="1200" dirty="0" smtClean="0">
              <a:latin typeface="Courier New" panose="02070309020205020404" pitchFamily="49" charset="0"/>
              <a:cs typeface="Courier New" panose="02070309020205020404" pitchFamily="49" charset="0"/>
            </a:endParaRPr>
          </a:p>
          <a:p>
            <a:pPr eaLnBrk="1" hangingPunct="1">
              <a:buFont typeface="Arial" charset="0"/>
              <a:buNone/>
            </a:pPr>
            <a:endParaRPr lang="en-US" sz="1200" dirty="0" smtClean="0">
              <a:latin typeface="Courier New" panose="02070309020205020404" pitchFamily="49" charset="0"/>
              <a:cs typeface="Courier New" panose="02070309020205020404" pitchFamily="49" charset="0"/>
            </a:endParaRPr>
          </a:p>
          <a:p>
            <a:pPr eaLnBrk="1" hangingPunct="1">
              <a:buFont typeface="Arial" charset="0"/>
              <a:buNone/>
            </a:pPr>
            <a:r>
              <a:rPr lang="en-US" sz="1200" dirty="0" smtClean="0">
                <a:latin typeface="Courier New" panose="02070309020205020404" pitchFamily="49" charset="0"/>
                <a:cs typeface="Courier New" panose="02070309020205020404" pitchFamily="49" charset="0"/>
              </a:rPr>
              <a:t>TABLE CREATE: </a:t>
            </a:r>
          </a:p>
          <a:p>
            <a:pPr marL="381000" indent="-381000">
              <a:buNone/>
            </a:pPr>
            <a:r>
              <a:rPr lang="en-US" sz="1200" dirty="0">
                <a:latin typeface="Courier New" panose="02070309020205020404" pitchFamily="49" charset="0"/>
                <a:cs typeface="Courier New" panose="02070309020205020404" pitchFamily="49" charset="0"/>
              </a:rPr>
              <a:t>create table whisky (</a:t>
            </a:r>
          </a:p>
          <a:p>
            <a:pPr marL="381000" indent="-381000">
              <a:buNone/>
            </a:pPr>
            <a:r>
              <a:rPr lang="en-US" sz="1200" dirty="0">
                <a:latin typeface="Courier New" panose="02070309020205020404" pitchFamily="49" charset="0"/>
                <a:cs typeface="Courier New" panose="02070309020205020404" pitchFamily="49" charset="0"/>
              </a:rPr>
              <a:t>	col1 char(20), </a:t>
            </a:r>
          </a:p>
          <a:p>
            <a:pPr marL="381000" indent="-381000">
              <a:buNone/>
            </a:pPr>
            <a:r>
              <a:rPr lang="en-US" sz="1200" dirty="0">
                <a:latin typeface="Courier New" panose="02070309020205020404" pitchFamily="49" charset="0"/>
                <a:cs typeface="Courier New" panose="02070309020205020404" pitchFamily="49" charset="0"/>
              </a:rPr>
              <a:t>	col2 char(30),             </a:t>
            </a:r>
          </a:p>
          <a:p>
            <a:pPr marL="381000" indent="-381000">
              <a:buNone/>
            </a:pPr>
            <a:r>
              <a:rPr lang="en-US" sz="1200" dirty="0">
                <a:latin typeface="Courier New" panose="02070309020205020404" pitchFamily="49" charset="0"/>
                <a:cs typeface="Courier New" panose="02070309020205020404" pitchFamily="49" charset="0"/>
              </a:rPr>
              <a:t>	col3 </a:t>
            </a:r>
            <a:r>
              <a:rPr lang="en-US" sz="1200" dirty="0" smtClean="0">
                <a:latin typeface="Courier New" panose="02070309020205020404" pitchFamily="49" charset="0"/>
                <a:cs typeface="Courier New" panose="02070309020205020404" pitchFamily="49" charset="0"/>
              </a:rPr>
              <a:t>integer</a:t>
            </a:r>
            <a:r>
              <a:rPr lang="en-US" sz="1200" dirty="0">
                <a:latin typeface="Courier New" panose="02070309020205020404" pitchFamily="49" charset="0"/>
                <a:cs typeface="Courier New" panose="02070309020205020404" pitchFamily="49" charset="0"/>
              </a:rPr>
              <a:t>,</a:t>
            </a:r>
          </a:p>
          <a:p>
            <a:pPr marL="381000" indent="-381000">
              <a:buNone/>
            </a:pPr>
            <a:r>
              <a:rPr lang="en-US" sz="1200" dirty="0">
                <a:latin typeface="Courier New" panose="02070309020205020404" pitchFamily="49" charset="0"/>
                <a:cs typeface="Courier New" panose="02070309020205020404" pitchFamily="49" charset="0"/>
              </a:rPr>
              <a:t>	col4 decimal</a:t>
            </a:r>
          </a:p>
          <a:p>
            <a:pPr marL="381000" indent="-381000">
              <a:buNone/>
            </a:pPr>
            <a:r>
              <a:rPr lang="en-US" sz="1200" dirty="0" smtClean="0">
                <a:latin typeface="Courier New" panose="02070309020205020404" pitchFamily="49" charset="0"/>
                <a:cs typeface="Courier New" panose="02070309020205020404" pitchFamily="49" charset="0"/>
              </a:rPr>
              <a:t>);</a:t>
            </a:r>
          </a:p>
          <a:p>
            <a:pPr marL="381000" indent="-381000">
              <a:buNone/>
            </a:pPr>
            <a:endParaRPr lang="en-US" sz="1200" dirty="0">
              <a:latin typeface="Courier New" panose="02070309020205020404" pitchFamily="49" charset="0"/>
              <a:cs typeface="Courier New" panose="02070309020205020404" pitchFamily="49" charset="0"/>
            </a:endParaRPr>
          </a:p>
          <a:p>
            <a:pPr eaLnBrk="1" hangingPunct="1">
              <a:buFont typeface="Arial" charset="0"/>
              <a:buNone/>
            </a:pPr>
            <a:r>
              <a:rPr lang="en-US" sz="1200" dirty="0" smtClean="0">
                <a:latin typeface="Courier New" panose="02070309020205020404" pitchFamily="49" charset="0"/>
                <a:cs typeface="Courier New" panose="02070309020205020404" pitchFamily="49" charset="0"/>
              </a:rPr>
              <a:t>INDEX CREATE: </a:t>
            </a:r>
          </a:p>
          <a:p>
            <a:pPr marL="381000" indent="-381000">
              <a:buNone/>
            </a:pPr>
            <a:r>
              <a:rPr lang="en-US" sz="1200" dirty="0">
                <a:solidFill>
                  <a:prstClr val="black"/>
                </a:solidFill>
                <a:latin typeface="Courier New" panose="02070309020205020404" pitchFamily="49" charset="0"/>
                <a:cs typeface="Courier New" panose="02070309020205020404" pitchFamily="49" charset="0"/>
              </a:rPr>
              <a:t>create index ud_whisky_01 on </a:t>
            </a:r>
            <a:r>
              <a:rPr lang="en-US" sz="1200" dirty="0" smtClean="0">
                <a:solidFill>
                  <a:prstClr val="black"/>
                </a:solidFill>
                <a:latin typeface="Courier New" panose="02070309020205020404" pitchFamily="49" charset="0"/>
                <a:cs typeface="Courier New" panose="02070309020205020404" pitchFamily="49" charset="0"/>
              </a:rPr>
              <a:t>whisky </a:t>
            </a:r>
            <a:r>
              <a:rPr lang="en-US" sz="1200" dirty="0">
                <a:solidFill>
                  <a:prstClr val="black"/>
                </a:solidFill>
                <a:latin typeface="Courier New" panose="02070309020205020404" pitchFamily="49" charset="0"/>
                <a:cs typeface="Courier New" panose="02070309020205020404" pitchFamily="49" charset="0"/>
              </a:rPr>
              <a:t>(col1);</a:t>
            </a:r>
          </a:p>
          <a:p>
            <a:pPr marL="381000" lvl="0" indent="-381000">
              <a:buNone/>
            </a:pPr>
            <a:endParaRPr lang="en-US" sz="1200" dirty="0" smtClean="0">
              <a:solidFill>
                <a:prstClr val="black"/>
              </a:solidFill>
              <a:latin typeface="Courier New" panose="02070309020205020404" pitchFamily="49" charset="0"/>
              <a:cs typeface="Courier New" panose="02070309020205020404" pitchFamily="49" charset="0"/>
            </a:endParaRPr>
          </a:p>
          <a:p>
            <a:pPr marL="381000" indent="-381000">
              <a:buNone/>
            </a:pPr>
            <a:r>
              <a:rPr lang="en-US" sz="1200" dirty="0">
                <a:latin typeface="Courier New" panose="02070309020205020404" pitchFamily="49" charset="0"/>
                <a:cs typeface="Courier New" panose="02070309020205020404" pitchFamily="49" charset="0"/>
              </a:rPr>
              <a:t>INDEX CREATE: </a:t>
            </a:r>
          </a:p>
          <a:p>
            <a:pPr marL="381000" lvl="0" indent="-381000">
              <a:buNone/>
            </a:pPr>
            <a:r>
              <a:rPr lang="en-US" sz="1200" dirty="0" smtClean="0">
                <a:solidFill>
                  <a:prstClr val="black"/>
                </a:solidFill>
                <a:latin typeface="Courier New" panose="02070309020205020404" pitchFamily="49" charset="0"/>
                <a:cs typeface="Courier New" panose="02070309020205020404" pitchFamily="49" charset="0"/>
              </a:rPr>
              <a:t>create </a:t>
            </a:r>
            <a:r>
              <a:rPr lang="en-US" sz="1200" dirty="0">
                <a:solidFill>
                  <a:prstClr val="black"/>
                </a:solidFill>
                <a:latin typeface="Courier New" panose="02070309020205020404" pitchFamily="49" charset="0"/>
                <a:cs typeface="Courier New" panose="02070309020205020404" pitchFamily="49" charset="0"/>
              </a:rPr>
              <a:t>index </a:t>
            </a:r>
            <a:r>
              <a:rPr lang="en-US" sz="1200" dirty="0" smtClean="0">
                <a:solidFill>
                  <a:prstClr val="black"/>
                </a:solidFill>
                <a:latin typeface="Courier New" panose="02070309020205020404" pitchFamily="49" charset="0"/>
                <a:cs typeface="Courier New" panose="02070309020205020404" pitchFamily="49" charset="0"/>
              </a:rPr>
              <a:t>ud_whisky_02 </a:t>
            </a:r>
            <a:r>
              <a:rPr lang="en-US" sz="1200" dirty="0">
                <a:solidFill>
                  <a:prstClr val="black"/>
                </a:solidFill>
                <a:latin typeface="Courier New" panose="02070309020205020404" pitchFamily="49" charset="0"/>
                <a:cs typeface="Courier New" panose="02070309020205020404" pitchFamily="49" charset="0"/>
              </a:rPr>
              <a:t>on </a:t>
            </a:r>
            <a:r>
              <a:rPr lang="en-US" sz="1200" dirty="0" smtClean="0">
                <a:solidFill>
                  <a:prstClr val="black"/>
                </a:solidFill>
                <a:latin typeface="Courier New" panose="02070309020205020404" pitchFamily="49" charset="0"/>
                <a:cs typeface="Courier New" panose="02070309020205020404" pitchFamily="49" charset="0"/>
              </a:rPr>
              <a:t>whisky (col2);</a:t>
            </a:r>
          </a:p>
          <a:p>
            <a:pPr marL="381000" indent="-381000">
              <a:buNone/>
            </a:pPr>
            <a:endParaRPr lang="en-US" sz="1200" dirty="0" smtClean="0">
              <a:latin typeface="Courier New" panose="02070309020205020404" pitchFamily="49" charset="0"/>
              <a:cs typeface="Courier New" panose="02070309020205020404" pitchFamily="49" charset="0"/>
            </a:endParaRPr>
          </a:p>
          <a:p>
            <a:pPr marL="381000" indent="-381000">
              <a:buNone/>
            </a:pPr>
            <a:r>
              <a:rPr lang="en-US" sz="1200" dirty="0" smtClean="0">
                <a:latin typeface="Courier New" panose="02070309020205020404" pitchFamily="49" charset="0"/>
                <a:cs typeface="Courier New" panose="02070309020205020404" pitchFamily="49" charset="0"/>
              </a:rPr>
              <a:t>INDEX </a:t>
            </a:r>
            <a:r>
              <a:rPr lang="en-US" sz="1200" dirty="0">
                <a:latin typeface="Courier New" panose="02070309020205020404" pitchFamily="49" charset="0"/>
                <a:cs typeface="Courier New" panose="02070309020205020404" pitchFamily="49" charset="0"/>
              </a:rPr>
              <a:t>CREATE: </a:t>
            </a:r>
          </a:p>
          <a:p>
            <a:pPr marL="381000" lvl="0" indent="-381000">
              <a:buNone/>
            </a:pPr>
            <a:r>
              <a:rPr lang="en-US" sz="1200" dirty="0" smtClean="0">
                <a:solidFill>
                  <a:prstClr val="black"/>
                </a:solidFill>
                <a:latin typeface="Courier New" panose="02070309020205020404" pitchFamily="49" charset="0"/>
                <a:cs typeface="Courier New" panose="02070309020205020404" pitchFamily="49" charset="0"/>
              </a:rPr>
              <a:t>create </a:t>
            </a:r>
            <a:r>
              <a:rPr lang="en-US" sz="1200" dirty="0">
                <a:solidFill>
                  <a:prstClr val="black"/>
                </a:solidFill>
                <a:latin typeface="Courier New" panose="02070309020205020404" pitchFamily="49" charset="0"/>
                <a:cs typeface="Courier New" panose="02070309020205020404" pitchFamily="49" charset="0"/>
              </a:rPr>
              <a:t>index </a:t>
            </a:r>
            <a:r>
              <a:rPr lang="en-US" sz="1200" dirty="0" smtClean="0">
                <a:solidFill>
                  <a:prstClr val="black"/>
                </a:solidFill>
                <a:latin typeface="Courier New" panose="02070309020205020404" pitchFamily="49" charset="0"/>
                <a:cs typeface="Courier New" panose="02070309020205020404" pitchFamily="49" charset="0"/>
              </a:rPr>
              <a:t>ud_whisky_03 </a:t>
            </a:r>
            <a:r>
              <a:rPr lang="en-US" sz="1200" dirty="0">
                <a:solidFill>
                  <a:prstClr val="black"/>
                </a:solidFill>
                <a:latin typeface="Courier New" panose="02070309020205020404" pitchFamily="49" charset="0"/>
                <a:cs typeface="Courier New" panose="02070309020205020404" pitchFamily="49" charset="0"/>
              </a:rPr>
              <a:t>on whisky (</a:t>
            </a:r>
            <a:r>
              <a:rPr lang="en-US" sz="1200" dirty="0" smtClean="0">
                <a:solidFill>
                  <a:prstClr val="black"/>
                </a:solidFill>
                <a:latin typeface="Courier New" panose="02070309020205020404" pitchFamily="49" charset="0"/>
                <a:cs typeface="Courier New" panose="02070309020205020404" pitchFamily="49" charset="0"/>
              </a:rPr>
              <a:t>col3,col2);</a:t>
            </a:r>
            <a:endParaRPr lang="en-US" sz="1200" dirty="0">
              <a:solidFill>
                <a:prstClr val="black"/>
              </a:solidFill>
              <a:latin typeface="Courier New" panose="02070309020205020404" pitchFamily="49" charset="0"/>
              <a:cs typeface="Courier New" panose="02070309020205020404" pitchFamily="49" charset="0"/>
            </a:endParaRPr>
          </a:p>
          <a:p>
            <a:pPr eaLnBrk="1" hangingPunct="1">
              <a:buFont typeface="Arial" charset="0"/>
              <a:buNone/>
            </a:pPr>
            <a:endParaRPr lang="en-US" dirty="0" smtClean="0"/>
          </a:p>
        </p:txBody>
      </p:sp>
    </p:spTree>
    <p:extLst>
      <p:ext uri="{BB962C8B-B14F-4D97-AF65-F5344CB8AC3E}">
        <p14:creationId xmlns:p14="http://schemas.microsoft.com/office/powerpoint/2010/main" val="309948198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370" y="2950342"/>
            <a:ext cx="2209800" cy="253605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4363" y="2008571"/>
            <a:ext cx="2209800" cy="2536057"/>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1768" y="2514600"/>
            <a:ext cx="2209800" cy="2536057"/>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9761" y="990600"/>
            <a:ext cx="2209800" cy="2536057"/>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rai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Training</Template>
  <TotalTime>8797</TotalTime>
  <Words>5542</Words>
  <Application>Microsoft Office PowerPoint</Application>
  <PresentationFormat>On-screen Show (4:3)</PresentationFormat>
  <Paragraphs>827</Paragraphs>
  <Slides>43</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Consolas</vt:lpstr>
      <vt:lpstr>Courier New</vt:lpstr>
      <vt:lpstr>Wingdings</vt:lpstr>
      <vt:lpstr>Training</vt:lpstr>
      <vt:lpstr>PowerPoint Presentation</vt:lpstr>
      <vt:lpstr>Agenda</vt:lpstr>
      <vt:lpstr>Logical Logs</vt:lpstr>
      <vt:lpstr>onlog</vt:lpstr>
      <vt:lpstr>Assertion Failure</vt:lpstr>
      <vt:lpstr>Assertion Failure</vt:lpstr>
      <vt:lpstr>onlog</vt:lpstr>
      <vt:lpstr>Logical Log Record Header</vt:lpstr>
      <vt:lpstr>Header Columns</vt:lpstr>
      <vt:lpstr>What is Logpos</vt:lpstr>
      <vt:lpstr>Header Columns</vt:lpstr>
      <vt:lpstr>Header Columns</vt:lpstr>
      <vt:lpstr>How does onlog read the logs</vt:lpstr>
      <vt:lpstr>LSN (logical sequence number)</vt:lpstr>
      <vt:lpstr>Log Record Types (common)</vt:lpstr>
      <vt:lpstr>Review Insert &amp; Delete</vt:lpstr>
      <vt:lpstr>Review Insert</vt:lpstr>
      <vt:lpstr>Review Delete</vt:lpstr>
      <vt:lpstr>Why can’t you use onlog to fix things</vt:lpstr>
      <vt:lpstr>Table changes</vt:lpstr>
      <vt:lpstr>Questions</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Change Data Capture</vt:lpstr>
      <vt:lpstr>DBVoyeur</vt:lpstr>
      <vt:lpstr>DBVoyeur</vt:lpstr>
      <vt:lpstr>DBVoyeur</vt:lpstr>
      <vt:lpstr>DBVoyeur</vt:lpstr>
      <vt:lpstr>Questions</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Objectives</dc:title>
  <dc:creator>shy</dc:creator>
  <cp:lastModifiedBy>Paul Watson</cp:lastModifiedBy>
  <cp:revision>175</cp:revision>
  <dcterms:created xsi:type="dcterms:W3CDTF">2007-09-12T22:37:25Z</dcterms:created>
  <dcterms:modified xsi:type="dcterms:W3CDTF">2022-07-18T15:53:27Z</dcterms:modified>
</cp:coreProperties>
</file>